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5"/>
  </p:notesMasterIdLst>
  <p:sldIdLst>
    <p:sldId id="403" r:id="rId2"/>
    <p:sldId id="440" r:id="rId3"/>
    <p:sldId id="404" r:id="rId4"/>
    <p:sldId id="425" r:id="rId5"/>
    <p:sldId id="259" r:id="rId6"/>
    <p:sldId id="261" r:id="rId7"/>
    <p:sldId id="262" r:id="rId8"/>
    <p:sldId id="263" r:id="rId9"/>
    <p:sldId id="390" r:id="rId10"/>
    <p:sldId id="265" r:id="rId11"/>
    <p:sldId id="266" r:id="rId12"/>
    <p:sldId id="267" r:id="rId13"/>
    <p:sldId id="268" r:id="rId14"/>
    <p:sldId id="260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81" r:id="rId26"/>
    <p:sldId id="279" r:id="rId27"/>
    <p:sldId id="280" r:id="rId28"/>
    <p:sldId id="282" r:id="rId29"/>
    <p:sldId id="286" r:id="rId30"/>
    <p:sldId id="287" r:id="rId31"/>
    <p:sldId id="283" r:id="rId32"/>
    <p:sldId id="284" r:id="rId33"/>
    <p:sldId id="285" r:id="rId34"/>
    <p:sldId id="288" r:id="rId35"/>
    <p:sldId id="289" r:id="rId36"/>
    <p:sldId id="290" r:id="rId37"/>
    <p:sldId id="303" r:id="rId38"/>
    <p:sldId id="302" r:id="rId39"/>
    <p:sldId id="344" r:id="rId40"/>
    <p:sldId id="304" r:id="rId41"/>
    <p:sldId id="439" r:id="rId42"/>
    <p:sldId id="305" r:id="rId43"/>
    <p:sldId id="306" r:id="rId44"/>
    <p:sldId id="311" r:id="rId45"/>
    <p:sldId id="308" r:id="rId46"/>
    <p:sldId id="314" r:id="rId47"/>
    <p:sldId id="316" r:id="rId48"/>
    <p:sldId id="317" r:id="rId49"/>
    <p:sldId id="318" r:id="rId50"/>
    <p:sldId id="386" r:id="rId51"/>
    <p:sldId id="312" r:id="rId52"/>
    <p:sldId id="328" r:id="rId53"/>
    <p:sldId id="432" r:id="rId54"/>
    <p:sldId id="423" r:id="rId55"/>
    <p:sldId id="479" r:id="rId56"/>
    <p:sldId id="426" r:id="rId57"/>
    <p:sldId id="326" r:id="rId58"/>
    <p:sldId id="332" r:id="rId59"/>
    <p:sldId id="333" r:id="rId60"/>
    <p:sldId id="334" r:id="rId61"/>
    <p:sldId id="335" r:id="rId62"/>
    <p:sldId id="336" r:id="rId63"/>
    <p:sldId id="329" r:id="rId64"/>
    <p:sldId id="337" r:id="rId65"/>
    <p:sldId id="330" r:id="rId66"/>
    <p:sldId id="338" r:id="rId67"/>
    <p:sldId id="438" r:id="rId68"/>
    <p:sldId id="394" r:id="rId69"/>
    <p:sldId id="339" r:id="rId70"/>
    <p:sldId id="341" r:id="rId71"/>
    <p:sldId id="345" r:id="rId72"/>
    <p:sldId id="346" r:id="rId73"/>
    <p:sldId id="427" r:id="rId74"/>
    <p:sldId id="347" r:id="rId75"/>
    <p:sldId id="320" r:id="rId76"/>
    <p:sldId id="321" r:id="rId77"/>
    <p:sldId id="325" r:id="rId78"/>
    <p:sldId id="324" r:id="rId79"/>
    <p:sldId id="395" r:id="rId80"/>
    <p:sldId id="396" r:id="rId81"/>
    <p:sldId id="397" r:id="rId82"/>
    <p:sldId id="399" r:id="rId83"/>
    <p:sldId id="401" r:id="rId84"/>
    <p:sldId id="402" r:id="rId85"/>
    <p:sldId id="457" r:id="rId86"/>
    <p:sldId id="428" r:id="rId87"/>
    <p:sldId id="469" r:id="rId88"/>
    <p:sldId id="458" r:id="rId89"/>
    <p:sldId id="408" r:id="rId90"/>
    <p:sldId id="464" r:id="rId91"/>
    <p:sldId id="410" r:id="rId92"/>
    <p:sldId id="411" r:id="rId93"/>
    <p:sldId id="405" r:id="rId94"/>
    <p:sldId id="463" r:id="rId95"/>
    <p:sldId id="407" r:id="rId96"/>
    <p:sldId id="461" r:id="rId97"/>
    <p:sldId id="462" r:id="rId98"/>
    <p:sldId id="465" r:id="rId99"/>
    <p:sldId id="460" r:id="rId100"/>
    <p:sldId id="467" r:id="rId101"/>
    <p:sldId id="468" r:id="rId102"/>
    <p:sldId id="470" r:id="rId103"/>
    <p:sldId id="471" r:id="rId104"/>
    <p:sldId id="472" r:id="rId105"/>
    <p:sldId id="473" r:id="rId106"/>
    <p:sldId id="413" r:id="rId107"/>
    <p:sldId id="474" r:id="rId108"/>
    <p:sldId id="415" r:id="rId109"/>
    <p:sldId id="475" r:id="rId110"/>
    <p:sldId id="476" r:id="rId111"/>
    <p:sldId id="477" r:id="rId112"/>
    <p:sldId id="478" r:id="rId113"/>
    <p:sldId id="412" r:id="rId114"/>
    <p:sldId id="414" r:id="rId115"/>
    <p:sldId id="466" r:id="rId116"/>
    <p:sldId id="409" r:id="rId117"/>
    <p:sldId id="459" r:id="rId118"/>
    <p:sldId id="429" r:id="rId119"/>
    <p:sldId id="452" r:id="rId120"/>
    <p:sldId id="481" r:id="rId121"/>
    <p:sldId id="361" r:id="rId122"/>
    <p:sldId id="421" r:id="rId123"/>
    <p:sldId id="360" r:id="rId124"/>
    <p:sldId id="387" r:id="rId125"/>
    <p:sldId id="431" r:id="rId126"/>
    <p:sldId id="362" r:id="rId127"/>
    <p:sldId id="363" r:id="rId128"/>
    <p:sldId id="420" r:id="rId129"/>
    <p:sldId id="433" r:id="rId130"/>
    <p:sldId id="482" r:id="rId131"/>
    <p:sldId id="364" r:id="rId132"/>
    <p:sldId id="391" r:id="rId133"/>
    <p:sldId id="450" r:id="rId134"/>
    <p:sldId id="451" r:id="rId135"/>
    <p:sldId id="454" r:id="rId136"/>
    <p:sldId id="455" r:id="rId137"/>
    <p:sldId id="456" r:id="rId138"/>
    <p:sldId id="367" r:id="rId139"/>
    <p:sldId id="368" r:id="rId140"/>
    <p:sldId id="392" r:id="rId141"/>
    <p:sldId id="393" r:id="rId142"/>
    <p:sldId id="449" r:id="rId143"/>
    <p:sldId id="419" r:id="rId144"/>
    <p:sldId id="369" r:id="rId145"/>
    <p:sldId id="422" r:id="rId146"/>
    <p:sldId id="434" r:id="rId147"/>
    <p:sldId id="444" r:id="rId148"/>
    <p:sldId id="437" r:id="rId149"/>
    <p:sldId id="480" r:id="rId150"/>
    <p:sldId id="375" r:id="rId151"/>
    <p:sldId id="441" r:id="rId152"/>
    <p:sldId id="442" r:id="rId153"/>
    <p:sldId id="376" r:id="rId154"/>
    <p:sldId id="378" r:id="rId155"/>
    <p:sldId id="382" r:id="rId156"/>
    <p:sldId id="443" r:id="rId157"/>
    <p:sldId id="445" r:id="rId158"/>
    <p:sldId id="446" r:id="rId159"/>
    <p:sldId id="448" r:id="rId160"/>
    <p:sldId id="380" r:id="rId161"/>
    <p:sldId id="383" r:id="rId162"/>
    <p:sldId id="398" r:id="rId163"/>
    <p:sldId id="258" r:id="rId1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EC8"/>
    <a:srgbClr val="B92116"/>
    <a:srgbClr val="D11910"/>
    <a:srgbClr val="FF1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0"/>
    <p:restoredTop sz="92857"/>
  </p:normalViewPr>
  <p:slideViewPr>
    <p:cSldViewPr snapToGrid="0" snapToObjects="1">
      <p:cViewPr>
        <p:scale>
          <a:sx n="133" d="100"/>
          <a:sy n="133" d="100"/>
        </p:scale>
        <p:origin x="888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76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notesMaster" Target="notesMasters/notesMaster1.xml"/><Relationship Id="rId166" Type="http://schemas.openxmlformats.org/officeDocument/2006/relationships/presProps" Target="presProps.xml"/><Relationship Id="rId167" Type="http://schemas.openxmlformats.org/officeDocument/2006/relationships/viewProps" Target="viewProps.xml"/><Relationship Id="rId168" Type="http://schemas.openxmlformats.org/officeDocument/2006/relationships/theme" Target="theme/theme1.xml"/><Relationship Id="rId16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DBC06-BD11-3344-BA7D-4239B8D22E85}" type="doc">
      <dgm:prSet loTypeId="urn:microsoft.com/office/officeart/2005/8/layout/hProcess9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ru-RU"/>
        </a:p>
      </dgm:t>
    </dgm:pt>
    <dgm:pt modelId="{DF0F61F7-452A-324C-B5A5-58CD37DA57DF}">
      <dgm:prSet/>
      <dgm:spPr/>
      <dgm:t>
        <a:bodyPr/>
        <a:lstStyle/>
        <a:p>
          <a:pPr rtl="0"/>
          <a:r>
            <a:rPr lang="en-US"/>
            <a:t>Decide what you want</a:t>
          </a:r>
        </a:p>
      </dgm:t>
    </dgm:pt>
    <dgm:pt modelId="{86F26A2D-9DBD-7B4C-9F63-F9593241745C}" type="parTrans" cxnId="{5C6801DA-D9FF-FC4A-A72B-E7DC4397A654}">
      <dgm:prSet/>
      <dgm:spPr/>
      <dgm:t>
        <a:bodyPr/>
        <a:lstStyle/>
        <a:p>
          <a:endParaRPr lang="ru-RU"/>
        </a:p>
      </dgm:t>
    </dgm:pt>
    <dgm:pt modelId="{9EE0C74C-6E27-B44D-869F-C4D85F724E33}" type="sibTrans" cxnId="{5C6801DA-D9FF-FC4A-A72B-E7DC4397A654}">
      <dgm:prSet/>
      <dgm:spPr/>
      <dgm:t>
        <a:bodyPr/>
        <a:lstStyle/>
        <a:p>
          <a:endParaRPr lang="ru-RU"/>
        </a:p>
      </dgm:t>
    </dgm:pt>
    <dgm:pt modelId="{858C9BAB-1AF9-A244-BC4A-CA2A7DE4BD77}">
      <dgm:prSet/>
      <dgm:spPr/>
      <dgm:t>
        <a:bodyPr/>
        <a:lstStyle/>
        <a:p>
          <a:pPr rtl="0"/>
          <a:r>
            <a:rPr lang="en-US" dirty="0"/>
            <a:t>Determine target platform</a:t>
          </a:r>
        </a:p>
      </dgm:t>
    </dgm:pt>
    <dgm:pt modelId="{4B828871-F2E8-5048-B696-EEC2367A365D}" type="parTrans" cxnId="{1FFB14B5-5A29-784E-9CF2-1D9889B00A57}">
      <dgm:prSet/>
      <dgm:spPr/>
      <dgm:t>
        <a:bodyPr/>
        <a:lstStyle/>
        <a:p>
          <a:endParaRPr lang="ru-RU"/>
        </a:p>
      </dgm:t>
    </dgm:pt>
    <dgm:pt modelId="{E5912BC7-6D3E-2D43-9EA8-C2A07D4A7094}" type="sibTrans" cxnId="{1FFB14B5-5A29-784E-9CF2-1D9889B00A57}">
      <dgm:prSet/>
      <dgm:spPr/>
      <dgm:t>
        <a:bodyPr/>
        <a:lstStyle/>
        <a:p>
          <a:endParaRPr lang="ru-RU"/>
        </a:p>
      </dgm:t>
    </dgm:pt>
    <dgm:pt modelId="{E87669C0-3895-A44B-97CA-2C21778DB63B}">
      <dgm:prSet/>
      <dgm:spPr/>
      <dgm:t>
        <a:bodyPr/>
        <a:lstStyle/>
        <a:p>
          <a:pPr rtl="0"/>
          <a:r>
            <a:rPr lang="en-US"/>
            <a:t>Search for I/O point(s)</a:t>
          </a:r>
        </a:p>
      </dgm:t>
    </dgm:pt>
    <dgm:pt modelId="{C16C79AA-21E5-9547-917C-03E9FD32D6FF}" type="parTrans" cxnId="{ABD2F3A4-81AD-9D4A-A503-CEC02241DCA2}">
      <dgm:prSet/>
      <dgm:spPr/>
      <dgm:t>
        <a:bodyPr/>
        <a:lstStyle/>
        <a:p>
          <a:endParaRPr lang="ru-RU"/>
        </a:p>
      </dgm:t>
    </dgm:pt>
    <dgm:pt modelId="{B0776815-8B9F-6144-9F19-0F74A36ACBCF}" type="sibTrans" cxnId="{ABD2F3A4-81AD-9D4A-A503-CEC02241DCA2}">
      <dgm:prSet/>
      <dgm:spPr/>
      <dgm:t>
        <a:bodyPr/>
        <a:lstStyle/>
        <a:p>
          <a:endParaRPr lang="ru-RU"/>
        </a:p>
      </dgm:t>
    </dgm:pt>
    <dgm:pt modelId="{ADDCEADF-DFC1-1244-B3AD-7E85A16F1937}">
      <dgm:prSet/>
      <dgm:spPr/>
      <dgm:t>
        <a:bodyPr/>
        <a:lstStyle/>
        <a:p>
          <a:pPr rtl="0"/>
          <a:r>
            <a:rPr lang="en-US"/>
            <a:t>Search for debug point(s)</a:t>
          </a:r>
        </a:p>
      </dgm:t>
    </dgm:pt>
    <dgm:pt modelId="{E219B0B2-E71A-864B-85AB-A7655832CF8F}" type="parTrans" cxnId="{039A12D4-1D3B-3846-8C32-D91539EB511B}">
      <dgm:prSet/>
      <dgm:spPr/>
      <dgm:t>
        <a:bodyPr/>
        <a:lstStyle/>
        <a:p>
          <a:endParaRPr lang="ru-RU"/>
        </a:p>
      </dgm:t>
    </dgm:pt>
    <dgm:pt modelId="{C95DCAEA-D4AA-3D4E-AB83-787B91A951DF}" type="sibTrans" cxnId="{039A12D4-1D3B-3846-8C32-D91539EB511B}">
      <dgm:prSet/>
      <dgm:spPr/>
      <dgm:t>
        <a:bodyPr/>
        <a:lstStyle/>
        <a:p>
          <a:endParaRPr lang="ru-RU"/>
        </a:p>
      </dgm:t>
    </dgm:pt>
    <dgm:pt modelId="{705F5AED-A287-9542-AAB9-AD464D1AA473}">
      <dgm:prSet/>
      <dgm:spPr/>
      <dgm:t>
        <a:bodyPr/>
        <a:lstStyle/>
        <a:p>
          <a:pPr rtl="0"/>
          <a:r>
            <a:rPr lang="en-US"/>
            <a:t>Acquire the firmware</a:t>
          </a:r>
        </a:p>
      </dgm:t>
    </dgm:pt>
    <dgm:pt modelId="{A1197727-B301-104D-B7AA-F82D0682D616}" type="parTrans" cxnId="{1DB72D74-3B02-5143-9300-76AAFC1B3CE4}">
      <dgm:prSet/>
      <dgm:spPr/>
      <dgm:t>
        <a:bodyPr/>
        <a:lstStyle/>
        <a:p>
          <a:endParaRPr lang="ru-RU"/>
        </a:p>
      </dgm:t>
    </dgm:pt>
    <dgm:pt modelId="{14DCCDFC-0A64-4B49-A1E7-AF2F1195AD87}" type="sibTrans" cxnId="{1DB72D74-3B02-5143-9300-76AAFC1B3CE4}">
      <dgm:prSet/>
      <dgm:spPr/>
      <dgm:t>
        <a:bodyPr/>
        <a:lstStyle/>
        <a:p>
          <a:endParaRPr lang="ru-RU"/>
        </a:p>
      </dgm:t>
    </dgm:pt>
    <dgm:pt modelId="{CE7724E2-EF4F-C041-9F2D-2F5E54151CBF}">
      <dgm:prSet/>
      <dgm:spPr/>
      <dgm:t>
        <a:bodyPr/>
        <a:lstStyle/>
        <a:p>
          <a:pPr rtl="0"/>
          <a:r>
            <a:rPr lang="en-US" dirty="0"/>
            <a:t>Fuzz and/or static analysis</a:t>
          </a:r>
        </a:p>
      </dgm:t>
    </dgm:pt>
    <dgm:pt modelId="{F602A71E-037E-6346-9B51-394F40DF38BB}" type="parTrans" cxnId="{70E351DE-8598-DE44-8701-067FB465BABC}">
      <dgm:prSet/>
      <dgm:spPr/>
      <dgm:t>
        <a:bodyPr/>
        <a:lstStyle/>
        <a:p>
          <a:endParaRPr lang="ru-RU"/>
        </a:p>
      </dgm:t>
    </dgm:pt>
    <dgm:pt modelId="{4937D1DE-32A8-D941-9F66-573A32EF45A7}" type="sibTrans" cxnId="{70E351DE-8598-DE44-8701-067FB465BABC}">
      <dgm:prSet/>
      <dgm:spPr/>
      <dgm:t>
        <a:bodyPr/>
        <a:lstStyle/>
        <a:p>
          <a:endParaRPr lang="ru-RU"/>
        </a:p>
      </dgm:t>
    </dgm:pt>
    <dgm:pt modelId="{F1811DF3-4573-1644-8E40-E8484B1CB374}" type="pres">
      <dgm:prSet presAssocID="{64BDBC06-BD11-3344-BA7D-4239B8D22E85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D89DB0-871D-E944-96A3-CA1A22F68BDD}" type="pres">
      <dgm:prSet presAssocID="{64BDBC06-BD11-3344-BA7D-4239B8D22E85}" presName="arrow" presStyleLbl="bgShp" presStyleIdx="0" presStyleCnt="1"/>
      <dgm:spPr/>
    </dgm:pt>
    <dgm:pt modelId="{EABA0FBC-1791-1149-9361-6A10B22EA6C6}" type="pres">
      <dgm:prSet presAssocID="{64BDBC06-BD11-3344-BA7D-4239B8D22E85}" presName="linearProcess" presStyleCnt="0"/>
      <dgm:spPr/>
    </dgm:pt>
    <dgm:pt modelId="{DE52BBFE-275D-DC4D-836A-56F30244AF52}" type="pres">
      <dgm:prSet presAssocID="{DF0F61F7-452A-324C-B5A5-58CD37DA57DF}" presName="tex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2A4FE9-B894-7B4B-AB08-A4FDA35C089D}" type="pres">
      <dgm:prSet presAssocID="{9EE0C74C-6E27-B44D-869F-C4D85F724E33}" presName="sibTrans" presStyleCnt="0"/>
      <dgm:spPr/>
    </dgm:pt>
    <dgm:pt modelId="{32498559-654C-C74A-A621-83D84CCE1C6B}" type="pres">
      <dgm:prSet presAssocID="{858C9BAB-1AF9-A244-BC4A-CA2A7DE4BD77}" presName="text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C009FD-8E14-EF42-AB93-2B9F0DBA57E1}" type="pres">
      <dgm:prSet presAssocID="{E5912BC7-6D3E-2D43-9EA8-C2A07D4A7094}" presName="sibTrans" presStyleCnt="0"/>
      <dgm:spPr/>
    </dgm:pt>
    <dgm:pt modelId="{651B6DD1-2A5B-6844-894F-BB3C6BEED4CA}" type="pres">
      <dgm:prSet presAssocID="{E87669C0-3895-A44B-97CA-2C21778DB63B}" presName="text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446D3C-4846-1243-85A4-7EFAD4DCC9F2}" type="pres">
      <dgm:prSet presAssocID="{B0776815-8B9F-6144-9F19-0F74A36ACBCF}" presName="sibTrans" presStyleCnt="0"/>
      <dgm:spPr/>
    </dgm:pt>
    <dgm:pt modelId="{B32C1ED4-AB9F-714C-8CAA-84362D1377D5}" type="pres">
      <dgm:prSet presAssocID="{ADDCEADF-DFC1-1244-B3AD-7E85A16F1937}" presName="text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27882D-EEAE-9E41-8DB3-811CA212744F}" type="pres">
      <dgm:prSet presAssocID="{C95DCAEA-D4AA-3D4E-AB83-787B91A951DF}" presName="sibTrans" presStyleCnt="0"/>
      <dgm:spPr/>
    </dgm:pt>
    <dgm:pt modelId="{AFE24537-53CE-2549-9316-DE0890AEE9C9}" type="pres">
      <dgm:prSet presAssocID="{705F5AED-A287-9542-AAB9-AD464D1AA473}" presName="text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A6FC75-FE78-C945-8C2D-BF7AB2FA5E66}" type="pres">
      <dgm:prSet presAssocID="{14DCCDFC-0A64-4B49-A1E7-AF2F1195AD87}" presName="sibTrans" presStyleCnt="0"/>
      <dgm:spPr/>
    </dgm:pt>
    <dgm:pt modelId="{10D50D4D-2E17-EB4E-AF2A-688446B1E0A3}" type="pres">
      <dgm:prSet presAssocID="{CE7724E2-EF4F-C041-9F2D-2F5E54151CBF}" presName="text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C0E3AE-E210-B745-AE58-BFBA2C51494B}" type="presOf" srcId="{ADDCEADF-DFC1-1244-B3AD-7E85A16F1937}" destId="{B32C1ED4-AB9F-714C-8CAA-84362D1377D5}" srcOrd="0" destOrd="0" presId="urn:microsoft.com/office/officeart/2005/8/layout/hProcess9"/>
    <dgm:cxn modelId="{59632EF2-305A-7E49-86D9-D8EC42359945}" type="presOf" srcId="{E87669C0-3895-A44B-97CA-2C21778DB63B}" destId="{651B6DD1-2A5B-6844-894F-BB3C6BEED4CA}" srcOrd="0" destOrd="0" presId="urn:microsoft.com/office/officeart/2005/8/layout/hProcess9"/>
    <dgm:cxn modelId="{0F51A605-9D07-5045-952C-8EEA60FEF8C5}" type="presOf" srcId="{858C9BAB-1AF9-A244-BC4A-CA2A7DE4BD77}" destId="{32498559-654C-C74A-A621-83D84CCE1C6B}" srcOrd="0" destOrd="0" presId="urn:microsoft.com/office/officeart/2005/8/layout/hProcess9"/>
    <dgm:cxn modelId="{1DB72D74-3B02-5143-9300-76AAFC1B3CE4}" srcId="{64BDBC06-BD11-3344-BA7D-4239B8D22E85}" destId="{705F5AED-A287-9542-AAB9-AD464D1AA473}" srcOrd="4" destOrd="0" parTransId="{A1197727-B301-104D-B7AA-F82D0682D616}" sibTransId="{14DCCDFC-0A64-4B49-A1E7-AF2F1195AD87}"/>
    <dgm:cxn modelId="{ABD2F3A4-81AD-9D4A-A503-CEC02241DCA2}" srcId="{64BDBC06-BD11-3344-BA7D-4239B8D22E85}" destId="{E87669C0-3895-A44B-97CA-2C21778DB63B}" srcOrd="2" destOrd="0" parTransId="{C16C79AA-21E5-9547-917C-03E9FD32D6FF}" sibTransId="{B0776815-8B9F-6144-9F19-0F74A36ACBCF}"/>
    <dgm:cxn modelId="{D7D24151-07F1-6143-A03F-EDDA5666D94C}" type="presOf" srcId="{DF0F61F7-452A-324C-B5A5-58CD37DA57DF}" destId="{DE52BBFE-275D-DC4D-836A-56F30244AF52}" srcOrd="0" destOrd="0" presId="urn:microsoft.com/office/officeart/2005/8/layout/hProcess9"/>
    <dgm:cxn modelId="{7DFCFC5A-B8A4-EB41-8B17-CFABBDA77043}" type="presOf" srcId="{64BDBC06-BD11-3344-BA7D-4239B8D22E85}" destId="{F1811DF3-4573-1644-8E40-E8484B1CB374}" srcOrd="0" destOrd="0" presId="urn:microsoft.com/office/officeart/2005/8/layout/hProcess9"/>
    <dgm:cxn modelId="{5C6801DA-D9FF-FC4A-A72B-E7DC4397A654}" srcId="{64BDBC06-BD11-3344-BA7D-4239B8D22E85}" destId="{DF0F61F7-452A-324C-B5A5-58CD37DA57DF}" srcOrd="0" destOrd="0" parTransId="{86F26A2D-9DBD-7B4C-9F63-F9593241745C}" sibTransId="{9EE0C74C-6E27-B44D-869F-C4D85F724E33}"/>
    <dgm:cxn modelId="{70E351DE-8598-DE44-8701-067FB465BABC}" srcId="{64BDBC06-BD11-3344-BA7D-4239B8D22E85}" destId="{CE7724E2-EF4F-C041-9F2D-2F5E54151CBF}" srcOrd="5" destOrd="0" parTransId="{F602A71E-037E-6346-9B51-394F40DF38BB}" sibTransId="{4937D1DE-32A8-D941-9F66-573A32EF45A7}"/>
    <dgm:cxn modelId="{039A12D4-1D3B-3846-8C32-D91539EB511B}" srcId="{64BDBC06-BD11-3344-BA7D-4239B8D22E85}" destId="{ADDCEADF-DFC1-1244-B3AD-7E85A16F1937}" srcOrd="3" destOrd="0" parTransId="{E219B0B2-E71A-864B-85AB-A7655832CF8F}" sibTransId="{C95DCAEA-D4AA-3D4E-AB83-787B91A951DF}"/>
    <dgm:cxn modelId="{1FFB14B5-5A29-784E-9CF2-1D9889B00A57}" srcId="{64BDBC06-BD11-3344-BA7D-4239B8D22E85}" destId="{858C9BAB-1AF9-A244-BC4A-CA2A7DE4BD77}" srcOrd="1" destOrd="0" parTransId="{4B828871-F2E8-5048-B696-EEC2367A365D}" sibTransId="{E5912BC7-6D3E-2D43-9EA8-C2A07D4A7094}"/>
    <dgm:cxn modelId="{E2F16F49-9ADF-A64C-BC60-44903DAE807E}" type="presOf" srcId="{705F5AED-A287-9542-AAB9-AD464D1AA473}" destId="{AFE24537-53CE-2549-9316-DE0890AEE9C9}" srcOrd="0" destOrd="0" presId="urn:microsoft.com/office/officeart/2005/8/layout/hProcess9"/>
    <dgm:cxn modelId="{FCABBBC6-B4F3-DC4B-AF16-2AC4C4FA7C82}" type="presOf" srcId="{CE7724E2-EF4F-C041-9F2D-2F5E54151CBF}" destId="{10D50D4D-2E17-EB4E-AF2A-688446B1E0A3}" srcOrd="0" destOrd="0" presId="urn:microsoft.com/office/officeart/2005/8/layout/hProcess9"/>
    <dgm:cxn modelId="{B3882EB0-4EB9-7B43-B7B3-CEF9DEF363D7}" type="presParOf" srcId="{F1811DF3-4573-1644-8E40-E8484B1CB374}" destId="{18D89DB0-871D-E944-96A3-CA1A22F68BDD}" srcOrd="0" destOrd="0" presId="urn:microsoft.com/office/officeart/2005/8/layout/hProcess9"/>
    <dgm:cxn modelId="{ED54A1BD-C165-874B-A93B-78456047BF93}" type="presParOf" srcId="{F1811DF3-4573-1644-8E40-E8484B1CB374}" destId="{EABA0FBC-1791-1149-9361-6A10B22EA6C6}" srcOrd="1" destOrd="0" presId="urn:microsoft.com/office/officeart/2005/8/layout/hProcess9"/>
    <dgm:cxn modelId="{FEE7E76E-260A-A44E-B1B4-C1F4D4A21450}" type="presParOf" srcId="{EABA0FBC-1791-1149-9361-6A10B22EA6C6}" destId="{DE52BBFE-275D-DC4D-836A-56F30244AF52}" srcOrd="0" destOrd="0" presId="urn:microsoft.com/office/officeart/2005/8/layout/hProcess9"/>
    <dgm:cxn modelId="{164F9B23-3AB7-D046-A73F-686BA1A49428}" type="presParOf" srcId="{EABA0FBC-1791-1149-9361-6A10B22EA6C6}" destId="{D02A4FE9-B894-7B4B-AB08-A4FDA35C089D}" srcOrd="1" destOrd="0" presId="urn:microsoft.com/office/officeart/2005/8/layout/hProcess9"/>
    <dgm:cxn modelId="{4E6A6AAC-809C-AF42-B7F7-B75B7FE9F1D9}" type="presParOf" srcId="{EABA0FBC-1791-1149-9361-6A10B22EA6C6}" destId="{32498559-654C-C74A-A621-83D84CCE1C6B}" srcOrd="2" destOrd="0" presId="urn:microsoft.com/office/officeart/2005/8/layout/hProcess9"/>
    <dgm:cxn modelId="{86A55D8E-99B5-9A48-B453-2CEB26E88D52}" type="presParOf" srcId="{EABA0FBC-1791-1149-9361-6A10B22EA6C6}" destId="{9CC009FD-8E14-EF42-AB93-2B9F0DBA57E1}" srcOrd="3" destOrd="0" presId="urn:microsoft.com/office/officeart/2005/8/layout/hProcess9"/>
    <dgm:cxn modelId="{E63BE0C9-155A-C541-A30A-77A717BAAC4D}" type="presParOf" srcId="{EABA0FBC-1791-1149-9361-6A10B22EA6C6}" destId="{651B6DD1-2A5B-6844-894F-BB3C6BEED4CA}" srcOrd="4" destOrd="0" presId="urn:microsoft.com/office/officeart/2005/8/layout/hProcess9"/>
    <dgm:cxn modelId="{CF1596A3-DC2A-9E4C-865D-4B99548F7A20}" type="presParOf" srcId="{EABA0FBC-1791-1149-9361-6A10B22EA6C6}" destId="{37446D3C-4846-1243-85A4-7EFAD4DCC9F2}" srcOrd="5" destOrd="0" presId="urn:microsoft.com/office/officeart/2005/8/layout/hProcess9"/>
    <dgm:cxn modelId="{720294A9-8A56-5044-BBB8-B3BC37D86F87}" type="presParOf" srcId="{EABA0FBC-1791-1149-9361-6A10B22EA6C6}" destId="{B32C1ED4-AB9F-714C-8CAA-84362D1377D5}" srcOrd="6" destOrd="0" presId="urn:microsoft.com/office/officeart/2005/8/layout/hProcess9"/>
    <dgm:cxn modelId="{193220AB-4694-6B4F-B54F-BF92A8926C46}" type="presParOf" srcId="{EABA0FBC-1791-1149-9361-6A10B22EA6C6}" destId="{8327882D-EEAE-9E41-8DB3-811CA212744F}" srcOrd="7" destOrd="0" presId="urn:microsoft.com/office/officeart/2005/8/layout/hProcess9"/>
    <dgm:cxn modelId="{86E1D638-BD00-7A48-BED2-71F7783DB07F}" type="presParOf" srcId="{EABA0FBC-1791-1149-9361-6A10B22EA6C6}" destId="{AFE24537-53CE-2549-9316-DE0890AEE9C9}" srcOrd="8" destOrd="0" presId="urn:microsoft.com/office/officeart/2005/8/layout/hProcess9"/>
    <dgm:cxn modelId="{03A80E65-584F-F94E-B1E2-C951C5A9A290}" type="presParOf" srcId="{EABA0FBC-1791-1149-9361-6A10B22EA6C6}" destId="{60A6FC75-FE78-C945-8C2D-BF7AB2FA5E66}" srcOrd="9" destOrd="0" presId="urn:microsoft.com/office/officeart/2005/8/layout/hProcess9"/>
    <dgm:cxn modelId="{25E8B7E2-B577-7541-A32E-FC3007C950E1}" type="presParOf" srcId="{EABA0FBC-1791-1149-9361-6A10B22EA6C6}" destId="{10D50D4D-2E17-EB4E-AF2A-688446B1E0A3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4D4A36-968C-D049-A168-B8486FFAC06C}" type="doc">
      <dgm:prSet loTypeId="urn:microsoft.com/office/officeart/2005/8/layout/arrow6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B6C3F89F-EF3A-F54F-9319-8248BA63C3EE}">
      <dgm:prSet custT="1"/>
      <dgm:spPr/>
      <dgm:t>
        <a:bodyPr/>
        <a:lstStyle/>
        <a:p>
          <a:pPr rtl="0"/>
          <a:r>
            <a:rPr lang="en-US" sz="1400" dirty="0"/>
            <a:t>Standard model: with .data variables</a:t>
          </a:r>
        </a:p>
      </dgm:t>
    </dgm:pt>
    <dgm:pt modelId="{1CB78B59-3E2A-8045-B98B-281B1AEBC390}" type="parTrans" cxnId="{433F6EF5-0FC0-1A49-85E2-C74E02651232}">
      <dgm:prSet/>
      <dgm:spPr/>
      <dgm:t>
        <a:bodyPr/>
        <a:lstStyle/>
        <a:p>
          <a:endParaRPr lang="ru-RU"/>
        </a:p>
      </dgm:t>
    </dgm:pt>
    <dgm:pt modelId="{14346663-57FE-684B-82C6-8DC15FCFCD0C}" type="sibTrans" cxnId="{433F6EF5-0FC0-1A49-85E2-C74E02651232}">
      <dgm:prSet/>
      <dgm:spPr/>
      <dgm:t>
        <a:bodyPr/>
        <a:lstStyle/>
        <a:p>
          <a:endParaRPr lang="ru-RU"/>
        </a:p>
      </dgm:t>
    </dgm:pt>
    <dgm:pt modelId="{AF52FF50-C8D2-1C40-A63C-890744626F24}">
      <dgm:prSet custT="1"/>
      <dgm:spPr/>
      <dgm:t>
        <a:bodyPr/>
        <a:lstStyle/>
        <a:p>
          <a:pPr rtl="0"/>
          <a:r>
            <a:rPr lang="en-US" sz="1400" dirty="0"/>
            <a:t>Determine data offset in flash</a:t>
          </a:r>
        </a:p>
      </dgm:t>
    </dgm:pt>
    <dgm:pt modelId="{538176CE-4CBC-1B47-AC0C-6B664EB5772D}" type="parTrans" cxnId="{2A03A651-804B-1844-952A-BED0EB419B5F}">
      <dgm:prSet/>
      <dgm:spPr/>
      <dgm:t>
        <a:bodyPr/>
        <a:lstStyle/>
        <a:p>
          <a:endParaRPr lang="ru-RU"/>
        </a:p>
      </dgm:t>
    </dgm:pt>
    <dgm:pt modelId="{FEED6A29-2EBC-3745-93E6-874BD54908BB}" type="sibTrans" cxnId="{2A03A651-804B-1844-952A-BED0EB419B5F}">
      <dgm:prSet/>
      <dgm:spPr/>
      <dgm:t>
        <a:bodyPr/>
        <a:lstStyle/>
        <a:p>
          <a:endParaRPr lang="ru-RU"/>
        </a:p>
      </dgm:t>
    </dgm:pt>
    <dgm:pt modelId="{78C11362-21DC-EC4E-9DEA-BCBDC46E0916}">
      <dgm:prSet custT="1"/>
      <dgm:spPr/>
      <dgm:t>
        <a:bodyPr/>
        <a:lstStyle/>
        <a:p>
          <a:pPr rtl="0"/>
          <a:r>
            <a:rPr lang="en-US" sz="1400" dirty="0"/>
            <a:t>Find </a:t>
          </a:r>
          <a:r>
            <a:rPr lang="en-US" sz="1400" dirty="0" err="1"/>
            <a:t>init</a:t>
          </a:r>
          <a:r>
            <a:rPr lang="en-US" sz="1400" dirty="0"/>
            <a:t> code/firmware prologue where .data is copied to SRAM</a:t>
          </a:r>
        </a:p>
      </dgm:t>
    </dgm:pt>
    <dgm:pt modelId="{5000939D-C023-C24B-A72A-36BD61390047}" type="parTrans" cxnId="{E6EBBBB5-155A-344F-802D-521EDC7A598D}">
      <dgm:prSet/>
      <dgm:spPr/>
      <dgm:t>
        <a:bodyPr/>
        <a:lstStyle/>
        <a:p>
          <a:endParaRPr lang="ru-RU"/>
        </a:p>
      </dgm:t>
    </dgm:pt>
    <dgm:pt modelId="{E4D33F7A-0332-A84E-8234-5A31DF6F5559}" type="sibTrans" cxnId="{E6EBBBB5-155A-344F-802D-521EDC7A598D}">
      <dgm:prSet/>
      <dgm:spPr/>
      <dgm:t>
        <a:bodyPr/>
        <a:lstStyle/>
        <a:p>
          <a:endParaRPr lang="ru-RU"/>
        </a:p>
      </dgm:t>
    </dgm:pt>
    <dgm:pt modelId="{95BF5995-D0F7-5B4E-AFCB-C29A2EC1553A}">
      <dgm:prSet custT="1"/>
      <dgm:spPr/>
      <dgm:t>
        <a:bodyPr/>
        <a:lstStyle/>
        <a:p>
          <a:pPr rtl="0"/>
          <a:r>
            <a:rPr lang="en-US" sz="1400" dirty="0"/>
            <a:t>Using </a:t>
          </a:r>
          <a:r>
            <a:rPr lang="en-US" sz="1400" dirty="0">
              <a:solidFill>
                <a:srgbClr val="000000"/>
              </a:solidFill>
            </a:rPr>
            <a:t>debugging or own brain </a:t>
          </a:r>
          <a:r>
            <a:rPr lang="en-US" sz="1400" dirty="0"/>
            <a:t>calculate offset of data in SRAM</a:t>
          </a:r>
        </a:p>
      </dgm:t>
    </dgm:pt>
    <dgm:pt modelId="{C6866FBC-BA3D-8D46-9A2B-D492C76B1785}" type="parTrans" cxnId="{6F9839A5-DFB5-C843-B9CA-C512EB2AF25D}">
      <dgm:prSet/>
      <dgm:spPr/>
      <dgm:t>
        <a:bodyPr/>
        <a:lstStyle/>
        <a:p>
          <a:endParaRPr lang="ru-RU"/>
        </a:p>
      </dgm:t>
    </dgm:pt>
    <dgm:pt modelId="{6A29FFBD-ECC0-6D4F-862D-7271A6FE1AF3}" type="sibTrans" cxnId="{6F9839A5-DFB5-C843-B9CA-C512EB2AF25D}">
      <dgm:prSet/>
      <dgm:spPr/>
      <dgm:t>
        <a:bodyPr/>
        <a:lstStyle/>
        <a:p>
          <a:endParaRPr lang="ru-RU"/>
        </a:p>
      </dgm:t>
    </dgm:pt>
    <dgm:pt modelId="{27077D39-5757-B14B-9953-E5B56BD234CA}">
      <dgm:prSet custT="1"/>
      <dgm:spPr/>
      <dgm:t>
        <a:bodyPr/>
        <a:lstStyle/>
        <a:p>
          <a:pPr rtl="0"/>
          <a:r>
            <a:rPr lang="en-US" sz="1400" dirty="0"/>
            <a:t>Search code for this address</a:t>
          </a:r>
        </a:p>
      </dgm:t>
    </dgm:pt>
    <dgm:pt modelId="{55FDEF27-AEFD-EB4E-B41D-90D583E4CC29}" type="parTrans" cxnId="{2370DD35-A344-1D4C-962C-D6FA6D2FA12C}">
      <dgm:prSet/>
      <dgm:spPr/>
      <dgm:t>
        <a:bodyPr/>
        <a:lstStyle/>
        <a:p>
          <a:endParaRPr lang="ru-RU"/>
        </a:p>
      </dgm:t>
    </dgm:pt>
    <dgm:pt modelId="{BF9D7C3C-08CE-C54A-A0A8-EC1A9168BFDE}" type="sibTrans" cxnId="{2370DD35-A344-1D4C-962C-D6FA6D2FA12C}">
      <dgm:prSet/>
      <dgm:spPr/>
      <dgm:t>
        <a:bodyPr/>
        <a:lstStyle/>
        <a:p>
          <a:endParaRPr lang="ru-RU"/>
        </a:p>
      </dgm:t>
    </dgm:pt>
    <dgm:pt modelId="{256E9FF5-2516-D944-9646-6AF96335DC1F}">
      <dgm:prSet custT="1"/>
      <dgm:spPr/>
      <dgm:t>
        <a:bodyPr/>
        <a:lstStyle/>
        <a:p>
          <a:pPr rtl="0"/>
          <a:r>
            <a:rPr lang="en-US" sz="2200" dirty="0"/>
            <a:t>Economy model: direct read with </a:t>
          </a:r>
          <a:r>
            <a:rPr lang="en-US" sz="2200" dirty="0" err="1"/>
            <a:t>lpm</a:t>
          </a:r>
          <a:r>
            <a:rPr lang="en-US" sz="2200" dirty="0"/>
            <a:t>/</a:t>
          </a:r>
          <a:r>
            <a:rPr lang="en-US" sz="2200" dirty="0" err="1"/>
            <a:t>elpm</a:t>
          </a:r>
          <a:endParaRPr lang="en-US" sz="2200" dirty="0"/>
        </a:p>
      </dgm:t>
    </dgm:pt>
    <dgm:pt modelId="{0961BCBC-BC24-E745-BAB3-AE852ED915C2}" type="parTrans" cxnId="{7D520BE3-4593-6F48-9D13-0DD851E4B79E}">
      <dgm:prSet/>
      <dgm:spPr/>
      <dgm:t>
        <a:bodyPr/>
        <a:lstStyle/>
        <a:p>
          <a:endParaRPr lang="ru-RU"/>
        </a:p>
      </dgm:t>
    </dgm:pt>
    <dgm:pt modelId="{94007831-FDB5-D449-8ADC-204E467615BC}" type="sibTrans" cxnId="{7D520BE3-4593-6F48-9D13-0DD851E4B79E}">
      <dgm:prSet/>
      <dgm:spPr/>
      <dgm:t>
        <a:bodyPr/>
        <a:lstStyle/>
        <a:p>
          <a:endParaRPr lang="ru-RU"/>
        </a:p>
      </dgm:t>
    </dgm:pt>
    <dgm:pt modelId="{53B4F1B7-13CC-734C-967E-781967087449}">
      <dgm:prSet custT="1"/>
      <dgm:spPr/>
      <dgm:t>
        <a:bodyPr/>
        <a:lstStyle/>
        <a:p>
          <a:pPr rtl="0"/>
          <a:r>
            <a:rPr lang="en-US" sz="1800" dirty="0"/>
            <a:t>Determine data offset in flash</a:t>
          </a:r>
        </a:p>
      </dgm:t>
    </dgm:pt>
    <dgm:pt modelId="{30F73900-D9E8-B943-B570-1ECDD64F6C0F}" type="parTrans" cxnId="{A7FFE5C8-F401-6849-A8E5-27B1882BC4E4}">
      <dgm:prSet/>
      <dgm:spPr/>
      <dgm:t>
        <a:bodyPr/>
        <a:lstStyle/>
        <a:p>
          <a:endParaRPr lang="ru-RU"/>
        </a:p>
      </dgm:t>
    </dgm:pt>
    <dgm:pt modelId="{92592411-B858-3A46-8C9A-BA325F1B12CE}" type="sibTrans" cxnId="{A7FFE5C8-F401-6849-A8E5-27B1882BC4E4}">
      <dgm:prSet/>
      <dgm:spPr/>
      <dgm:t>
        <a:bodyPr/>
        <a:lstStyle/>
        <a:p>
          <a:endParaRPr lang="ru-RU"/>
        </a:p>
      </dgm:t>
    </dgm:pt>
    <dgm:pt modelId="{5B78F97C-4F0B-9F4F-BEDD-1132BF9642E8}">
      <dgm:prSet custT="1"/>
      <dgm:spPr/>
      <dgm:t>
        <a:bodyPr/>
        <a:lstStyle/>
        <a:p>
          <a:pPr rtl="0"/>
          <a:r>
            <a:rPr lang="en-US" sz="1800" dirty="0"/>
            <a:t>Search code with *</a:t>
          </a:r>
          <a:r>
            <a:rPr lang="en-US" sz="1800" dirty="0" err="1"/>
            <a:t>lpm</a:t>
          </a:r>
          <a:r>
            <a:rPr lang="en-US" sz="1800" dirty="0"/>
            <a:t> addressing to this offset</a:t>
          </a:r>
        </a:p>
      </dgm:t>
    </dgm:pt>
    <dgm:pt modelId="{D1CDE8A9-954C-1743-A2B0-6E2EE74DBBF6}" type="parTrans" cxnId="{914E0BE7-DF53-2044-860D-B55219777908}">
      <dgm:prSet/>
      <dgm:spPr/>
      <dgm:t>
        <a:bodyPr/>
        <a:lstStyle/>
        <a:p>
          <a:endParaRPr lang="ru-RU"/>
        </a:p>
      </dgm:t>
    </dgm:pt>
    <dgm:pt modelId="{DB0BDEF5-9567-904D-9B96-6FD1E2FA2634}" type="sibTrans" cxnId="{914E0BE7-DF53-2044-860D-B55219777908}">
      <dgm:prSet/>
      <dgm:spPr/>
      <dgm:t>
        <a:bodyPr/>
        <a:lstStyle/>
        <a:p>
          <a:endParaRPr lang="ru-RU"/>
        </a:p>
      </dgm:t>
    </dgm:pt>
    <dgm:pt modelId="{4BFD0BE8-376F-2D40-97D1-9BF7A12DAA19}" type="pres">
      <dgm:prSet presAssocID="{704D4A36-968C-D049-A168-B8486FFAC06C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2AD0CE-C988-0C45-A823-018CDFE7538B}" type="pres">
      <dgm:prSet presAssocID="{704D4A36-968C-D049-A168-B8486FFAC06C}" presName="ribbon" presStyleLbl="node1" presStyleIdx="0" presStyleCnt="1"/>
      <dgm:spPr/>
    </dgm:pt>
    <dgm:pt modelId="{03FC8C37-B6A6-344C-9A49-E3D02A335BB1}" type="pres">
      <dgm:prSet presAssocID="{704D4A36-968C-D049-A168-B8486FFAC06C}" presName="leftArrowText" presStyleLbl="node1" presStyleIdx="0" presStyleCnt="1" custScaleX="116108" custLinFactNeighborX="8382" custLinFactNeighborY="5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15F62-A5D3-494E-8829-9EB7CB5859CF}" type="pres">
      <dgm:prSet presAssocID="{704D4A36-968C-D049-A168-B8486FFAC06C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4E0BE7-DF53-2044-860D-B55219777908}" srcId="{256E9FF5-2516-D944-9646-6AF96335DC1F}" destId="{5B78F97C-4F0B-9F4F-BEDD-1132BF9642E8}" srcOrd="1" destOrd="0" parTransId="{D1CDE8A9-954C-1743-A2B0-6E2EE74DBBF6}" sibTransId="{DB0BDEF5-9567-904D-9B96-6FD1E2FA2634}"/>
    <dgm:cxn modelId="{7D520BE3-4593-6F48-9D13-0DD851E4B79E}" srcId="{704D4A36-968C-D049-A168-B8486FFAC06C}" destId="{256E9FF5-2516-D944-9646-6AF96335DC1F}" srcOrd="1" destOrd="0" parTransId="{0961BCBC-BC24-E745-BAB3-AE852ED915C2}" sibTransId="{94007831-FDB5-D449-8ADC-204E467615BC}"/>
    <dgm:cxn modelId="{27EBA4DF-582E-B044-9A1F-91980FE02A73}" type="presOf" srcId="{95BF5995-D0F7-5B4E-AFCB-C29A2EC1553A}" destId="{03FC8C37-B6A6-344C-9A49-E3D02A335BB1}" srcOrd="0" destOrd="3" presId="urn:microsoft.com/office/officeart/2005/8/layout/arrow6"/>
    <dgm:cxn modelId="{A7611BF0-7BA4-9749-9427-C7B4A908E1D1}" type="presOf" srcId="{78C11362-21DC-EC4E-9DEA-BCBDC46E0916}" destId="{03FC8C37-B6A6-344C-9A49-E3D02A335BB1}" srcOrd="0" destOrd="2" presId="urn:microsoft.com/office/officeart/2005/8/layout/arrow6"/>
    <dgm:cxn modelId="{C4DBADF2-40E0-DC44-9821-3175142D2F6E}" type="presOf" srcId="{704D4A36-968C-D049-A168-B8486FFAC06C}" destId="{4BFD0BE8-376F-2D40-97D1-9BF7A12DAA19}" srcOrd="0" destOrd="0" presId="urn:microsoft.com/office/officeart/2005/8/layout/arrow6"/>
    <dgm:cxn modelId="{E618D72D-EDFD-AA4F-B89C-B8C37160C39C}" type="presOf" srcId="{AF52FF50-C8D2-1C40-A63C-890744626F24}" destId="{03FC8C37-B6A6-344C-9A49-E3D02A335BB1}" srcOrd="0" destOrd="1" presId="urn:microsoft.com/office/officeart/2005/8/layout/arrow6"/>
    <dgm:cxn modelId="{63F67267-4A49-3D4F-91A0-F1FE52DF0BCF}" type="presOf" srcId="{5B78F97C-4F0B-9F4F-BEDD-1132BF9642E8}" destId="{32615F62-A5D3-494E-8829-9EB7CB5859CF}" srcOrd="0" destOrd="2" presId="urn:microsoft.com/office/officeart/2005/8/layout/arrow6"/>
    <dgm:cxn modelId="{E6EBBBB5-155A-344F-802D-521EDC7A598D}" srcId="{B6C3F89F-EF3A-F54F-9319-8248BA63C3EE}" destId="{78C11362-21DC-EC4E-9DEA-BCBDC46E0916}" srcOrd="1" destOrd="0" parTransId="{5000939D-C023-C24B-A72A-36BD61390047}" sibTransId="{E4D33F7A-0332-A84E-8234-5A31DF6F5559}"/>
    <dgm:cxn modelId="{B56896F0-6603-FE47-A522-A615BD64425E}" type="presOf" srcId="{27077D39-5757-B14B-9953-E5B56BD234CA}" destId="{03FC8C37-B6A6-344C-9A49-E3D02A335BB1}" srcOrd="0" destOrd="4" presId="urn:microsoft.com/office/officeart/2005/8/layout/arrow6"/>
    <dgm:cxn modelId="{2A03A651-804B-1844-952A-BED0EB419B5F}" srcId="{B6C3F89F-EF3A-F54F-9319-8248BA63C3EE}" destId="{AF52FF50-C8D2-1C40-A63C-890744626F24}" srcOrd="0" destOrd="0" parTransId="{538176CE-4CBC-1B47-AC0C-6B664EB5772D}" sibTransId="{FEED6A29-2EBC-3745-93E6-874BD54908BB}"/>
    <dgm:cxn modelId="{A7FFE5C8-F401-6849-A8E5-27B1882BC4E4}" srcId="{256E9FF5-2516-D944-9646-6AF96335DC1F}" destId="{53B4F1B7-13CC-734C-967E-781967087449}" srcOrd="0" destOrd="0" parTransId="{30F73900-D9E8-B943-B570-1ECDD64F6C0F}" sibTransId="{92592411-B858-3A46-8C9A-BA325F1B12CE}"/>
    <dgm:cxn modelId="{6F9839A5-DFB5-C843-B9CA-C512EB2AF25D}" srcId="{B6C3F89F-EF3A-F54F-9319-8248BA63C3EE}" destId="{95BF5995-D0F7-5B4E-AFCB-C29A2EC1553A}" srcOrd="2" destOrd="0" parTransId="{C6866FBC-BA3D-8D46-9A2B-D492C76B1785}" sibTransId="{6A29FFBD-ECC0-6D4F-862D-7271A6FE1AF3}"/>
    <dgm:cxn modelId="{2E6F2195-BC7D-B145-B16C-99B320A4B732}" type="presOf" srcId="{256E9FF5-2516-D944-9646-6AF96335DC1F}" destId="{32615F62-A5D3-494E-8829-9EB7CB5859CF}" srcOrd="0" destOrd="0" presId="urn:microsoft.com/office/officeart/2005/8/layout/arrow6"/>
    <dgm:cxn modelId="{D0CCB220-29FA-8E4A-A583-01EBD1425464}" type="presOf" srcId="{B6C3F89F-EF3A-F54F-9319-8248BA63C3EE}" destId="{03FC8C37-B6A6-344C-9A49-E3D02A335BB1}" srcOrd="0" destOrd="0" presId="urn:microsoft.com/office/officeart/2005/8/layout/arrow6"/>
    <dgm:cxn modelId="{D9DF4F32-0F02-D842-8557-0A06B1ADFE61}" type="presOf" srcId="{53B4F1B7-13CC-734C-967E-781967087449}" destId="{32615F62-A5D3-494E-8829-9EB7CB5859CF}" srcOrd="0" destOrd="1" presId="urn:microsoft.com/office/officeart/2005/8/layout/arrow6"/>
    <dgm:cxn modelId="{2370DD35-A344-1D4C-962C-D6FA6D2FA12C}" srcId="{B6C3F89F-EF3A-F54F-9319-8248BA63C3EE}" destId="{27077D39-5757-B14B-9953-E5B56BD234CA}" srcOrd="3" destOrd="0" parTransId="{55FDEF27-AEFD-EB4E-B41D-90D583E4CC29}" sibTransId="{BF9D7C3C-08CE-C54A-A0A8-EC1A9168BFDE}"/>
    <dgm:cxn modelId="{433F6EF5-0FC0-1A49-85E2-C74E02651232}" srcId="{704D4A36-968C-D049-A168-B8486FFAC06C}" destId="{B6C3F89F-EF3A-F54F-9319-8248BA63C3EE}" srcOrd="0" destOrd="0" parTransId="{1CB78B59-3E2A-8045-B98B-281B1AEBC390}" sibTransId="{14346663-57FE-684B-82C6-8DC15FCFCD0C}"/>
    <dgm:cxn modelId="{577A7857-71C5-994A-9435-2A357A6529AB}" type="presParOf" srcId="{4BFD0BE8-376F-2D40-97D1-9BF7A12DAA19}" destId="{BA2AD0CE-C988-0C45-A823-018CDFE7538B}" srcOrd="0" destOrd="0" presId="urn:microsoft.com/office/officeart/2005/8/layout/arrow6"/>
    <dgm:cxn modelId="{6727014C-E688-084F-9DB3-5F311A6B721B}" type="presParOf" srcId="{4BFD0BE8-376F-2D40-97D1-9BF7A12DAA19}" destId="{03FC8C37-B6A6-344C-9A49-E3D02A335BB1}" srcOrd="1" destOrd="0" presId="urn:microsoft.com/office/officeart/2005/8/layout/arrow6"/>
    <dgm:cxn modelId="{EFD79292-F676-C940-A84B-84AE88B68C90}" type="presParOf" srcId="{4BFD0BE8-376F-2D40-97D1-9BF7A12DAA19}" destId="{32615F62-A5D3-494E-8829-9EB7CB5859CF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89DB0-871D-E944-96A3-CA1A22F68BDD}">
      <dsp:nvSpPr>
        <dsp:cNvPr id="0" name=""/>
        <dsp:cNvSpPr/>
      </dsp:nvSpPr>
      <dsp:spPr>
        <a:xfrm>
          <a:off x="591502" y="0"/>
          <a:ext cx="6703695" cy="3263504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52BBFE-275D-DC4D-836A-56F30244AF52}">
      <dsp:nvSpPr>
        <dsp:cNvPr id="0" name=""/>
        <dsp:cNvSpPr/>
      </dsp:nvSpPr>
      <dsp:spPr>
        <a:xfrm>
          <a:off x="2166" y="979051"/>
          <a:ext cx="1261178" cy="130540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Decide what you want</a:t>
          </a:r>
        </a:p>
      </dsp:txBody>
      <dsp:txXfrm>
        <a:off x="63732" y="1040617"/>
        <a:ext cx="1138046" cy="1182269"/>
      </dsp:txXfrm>
    </dsp:sp>
    <dsp:sp modelId="{32498559-654C-C74A-A621-83D84CCE1C6B}">
      <dsp:nvSpPr>
        <dsp:cNvPr id="0" name=""/>
        <dsp:cNvSpPr/>
      </dsp:nvSpPr>
      <dsp:spPr>
        <a:xfrm>
          <a:off x="1326403" y="979051"/>
          <a:ext cx="1261178" cy="1305401"/>
        </a:xfrm>
        <a:prstGeom prst="roundRect">
          <a:avLst/>
        </a:prstGeom>
        <a:gradFill rotWithShape="0">
          <a:gsLst>
            <a:gs pos="0">
              <a:schemeClr val="accent2">
                <a:hueOff val="-291073"/>
                <a:satOff val="-16786"/>
                <a:lumOff val="17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91073"/>
                <a:satOff val="-16786"/>
                <a:lumOff val="17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91073"/>
                <a:satOff val="-16786"/>
                <a:lumOff val="17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Determine target platform</a:t>
          </a:r>
        </a:p>
      </dsp:txBody>
      <dsp:txXfrm>
        <a:off x="1387969" y="1040617"/>
        <a:ext cx="1138046" cy="1182269"/>
      </dsp:txXfrm>
    </dsp:sp>
    <dsp:sp modelId="{651B6DD1-2A5B-6844-894F-BB3C6BEED4CA}">
      <dsp:nvSpPr>
        <dsp:cNvPr id="0" name=""/>
        <dsp:cNvSpPr/>
      </dsp:nvSpPr>
      <dsp:spPr>
        <a:xfrm>
          <a:off x="2650641" y="979051"/>
          <a:ext cx="1261178" cy="1305401"/>
        </a:xfrm>
        <a:prstGeom prst="roundRect">
          <a:avLst/>
        </a:prstGeom>
        <a:gradFill rotWithShape="0">
          <a:gsLst>
            <a:gs pos="0">
              <a:schemeClr val="accent2">
                <a:hueOff val="-582145"/>
                <a:satOff val="-33571"/>
                <a:lumOff val="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582145"/>
                <a:satOff val="-33571"/>
                <a:lumOff val="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582145"/>
                <a:satOff val="-33571"/>
                <a:lumOff val="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Search for I/O point(s)</a:t>
          </a:r>
        </a:p>
      </dsp:txBody>
      <dsp:txXfrm>
        <a:off x="2712207" y="1040617"/>
        <a:ext cx="1138046" cy="1182269"/>
      </dsp:txXfrm>
    </dsp:sp>
    <dsp:sp modelId="{B32C1ED4-AB9F-714C-8CAA-84362D1377D5}">
      <dsp:nvSpPr>
        <dsp:cNvPr id="0" name=""/>
        <dsp:cNvSpPr/>
      </dsp:nvSpPr>
      <dsp:spPr>
        <a:xfrm>
          <a:off x="3974879" y="979051"/>
          <a:ext cx="1261178" cy="1305401"/>
        </a:xfrm>
        <a:prstGeom prst="roundRect">
          <a:avLst/>
        </a:prstGeom>
        <a:gradFill rotWithShape="0">
          <a:gsLst>
            <a:gs pos="0">
              <a:schemeClr val="accent2">
                <a:hueOff val="-873218"/>
                <a:satOff val="-50357"/>
                <a:lumOff val="517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73218"/>
                <a:satOff val="-50357"/>
                <a:lumOff val="517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73218"/>
                <a:satOff val="-50357"/>
                <a:lumOff val="517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Search for debug point(s)</a:t>
          </a:r>
        </a:p>
      </dsp:txBody>
      <dsp:txXfrm>
        <a:off x="4036445" y="1040617"/>
        <a:ext cx="1138046" cy="1182269"/>
      </dsp:txXfrm>
    </dsp:sp>
    <dsp:sp modelId="{AFE24537-53CE-2549-9316-DE0890AEE9C9}">
      <dsp:nvSpPr>
        <dsp:cNvPr id="0" name=""/>
        <dsp:cNvSpPr/>
      </dsp:nvSpPr>
      <dsp:spPr>
        <a:xfrm>
          <a:off x="5299117" y="979051"/>
          <a:ext cx="1261178" cy="1305401"/>
        </a:xfrm>
        <a:prstGeom prst="roundRect">
          <a:avLst/>
        </a:prstGeom>
        <a:gradFill rotWithShape="0">
          <a:gsLst>
            <a:gs pos="0">
              <a:schemeClr val="accent2">
                <a:hueOff val="-1164290"/>
                <a:satOff val="-67142"/>
                <a:lumOff val="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64290"/>
                <a:satOff val="-67142"/>
                <a:lumOff val="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64290"/>
                <a:satOff val="-67142"/>
                <a:lumOff val="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Acquire the firmware</a:t>
          </a:r>
        </a:p>
      </dsp:txBody>
      <dsp:txXfrm>
        <a:off x="5360683" y="1040617"/>
        <a:ext cx="1138046" cy="1182269"/>
      </dsp:txXfrm>
    </dsp:sp>
    <dsp:sp modelId="{10D50D4D-2E17-EB4E-AF2A-688446B1E0A3}">
      <dsp:nvSpPr>
        <dsp:cNvPr id="0" name=""/>
        <dsp:cNvSpPr/>
      </dsp:nvSpPr>
      <dsp:spPr>
        <a:xfrm>
          <a:off x="6623355" y="979051"/>
          <a:ext cx="1261178" cy="1305401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Fuzz and/or static analysis</a:t>
          </a:r>
        </a:p>
      </dsp:txBody>
      <dsp:txXfrm>
        <a:off x="6684921" y="1040617"/>
        <a:ext cx="1138046" cy="11822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AD0CE-C988-0C45-A823-018CDFE7538B}">
      <dsp:nvSpPr>
        <dsp:cNvPr id="0" name=""/>
        <dsp:cNvSpPr/>
      </dsp:nvSpPr>
      <dsp:spPr>
        <a:xfrm>
          <a:off x="0" y="698519"/>
          <a:ext cx="8837271" cy="3534908"/>
        </a:xfrm>
        <a:prstGeom prst="leftRightRibb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C8C37-B6A6-344C-9A49-E3D02A335BB1}">
      <dsp:nvSpPr>
        <dsp:cNvPr id="0" name=""/>
        <dsp:cNvSpPr/>
      </dsp:nvSpPr>
      <dsp:spPr>
        <a:xfrm>
          <a:off x="1070037" y="1326187"/>
          <a:ext cx="3386056" cy="173210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Standard model: with .data variables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Determine data offset in flash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Find </a:t>
          </a:r>
          <a:r>
            <a:rPr lang="en-US" sz="1400" kern="1200" dirty="0" err="1"/>
            <a:t>init</a:t>
          </a:r>
          <a:r>
            <a:rPr lang="en-US" sz="1400" kern="1200" dirty="0"/>
            <a:t> code/firmware prologue where .data is copied to SRAM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Using </a:t>
          </a:r>
          <a:r>
            <a:rPr lang="en-US" sz="1400" kern="1200" dirty="0">
              <a:solidFill>
                <a:srgbClr val="000000"/>
              </a:solidFill>
            </a:rPr>
            <a:t>debugging or own brain </a:t>
          </a:r>
          <a:r>
            <a:rPr lang="en-US" sz="1400" kern="1200" dirty="0"/>
            <a:t>calculate offset of data in SRAM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Search code for this address</a:t>
          </a:r>
        </a:p>
      </dsp:txBody>
      <dsp:txXfrm>
        <a:off x="1070037" y="1326187"/>
        <a:ext cx="3386056" cy="1732105"/>
      </dsp:txXfrm>
    </dsp:sp>
    <dsp:sp modelId="{32615F62-A5D3-494E-8829-9EB7CB5859CF}">
      <dsp:nvSpPr>
        <dsp:cNvPr id="0" name=""/>
        <dsp:cNvSpPr/>
      </dsp:nvSpPr>
      <dsp:spPr>
        <a:xfrm>
          <a:off x="4418635" y="1882714"/>
          <a:ext cx="3446535" cy="173210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232" rIns="0" bIns="83820" numCol="1" spcCol="1270" anchor="ctr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Economy model: direct read with </a:t>
          </a:r>
          <a:r>
            <a:rPr lang="en-US" sz="2200" kern="1200" dirty="0" err="1"/>
            <a:t>lpm</a:t>
          </a:r>
          <a:r>
            <a:rPr lang="en-US" sz="2200" kern="1200" dirty="0"/>
            <a:t>/</a:t>
          </a:r>
          <a:r>
            <a:rPr lang="en-US" sz="2200" kern="1200" dirty="0" err="1"/>
            <a:t>elpm</a:t>
          </a:r>
          <a:endParaRPr lang="en-US" sz="22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Determine data offset in flash</a:t>
          </a:r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Search code with *</a:t>
          </a:r>
          <a:r>
            <a:rPr lang="en-US" sz="1800" kern="1200" dirty="0" err="1"/>
            <a:t>lpm</a:t>
          </a:r>
          <a:r>
            <a:rPr lang="en-US" sz="1800" kern="1200" dirty="0"/>
            <a:t> addressing to this offset</a:t>
          </a:r>
        </a:p>
      </dsp:txBody>
      <dsp:txXfrm>
        <a:off x="4418635" y="1882714"/>
        <a:ext cx="3446535" cy="1732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9A260-F148-AD4A-8827-80B493651604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DE26B-9415-8647-9F2F-95000725A6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87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079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http://www.radare.org/r/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3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http://www.radare.org/r/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785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http://www.radare.org/r/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87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http://www.radare.org/r/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162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2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87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about SP,</a:t>
            </a:r>
            <a:r>
              <a:rPr lang="en-US" baseline="0" dirty="0"/>
              <a:t> PC and SREG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7293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slides</a:t>
            </a:r>
            <a:r>
              <a:rPr lang="en-US" baseline="0" dirty="0"/>
              <a:t> about directing in full version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631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https://www.hex-rays.com/products/ida/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37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http://www.radare.org/r/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526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http://www.radare.org/r/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61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http://www.radare.org/r/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44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http://www.radare.org/r/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DE26B-9415-8647-9F2F-95000725A6BF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952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661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31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8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2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347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87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43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04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354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37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3633C-165A-0C44-8B42-9BA40412B556}" type="datetimeFigureOut">
              <a:rPr lang="ru-RU" smtClean="0"/>
              <a:t>07.09.16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25F54-094F-EE47-B210-EB33FBC2BE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42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62.tif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Relationship Id="rId3" Type="http://schemas.openxmlformats.org/officeDocument/2006/relationships/image" Target="../media/image64.tif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Relationship Id="rId3" Type="http://schemas.openxmlformats.org/officeDocument/2006/relationships/image" Target="../media/image1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Relationship Id="rId3" Type="http://schemas.openxmlformats.org/officeDocument/2006/relationships/image" Target="../media/image6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tif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35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Relationship Id="rId3" Type="http://schemas.openxmlformats.org/officeDocument/2006/relationships/image" Target="../media/image83.tif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tif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onics.stackexchange.com/questions/78880/exploiting-stack-buffer-overflows-on-an-arduino" TargetMode="External"/><Relationship Id="rId4" Type="http://schemas.openxmlformats.org/officeDocument/2006/relationships/hyperlink" Target="http://arxiv.org/pdf/0901.3482.pdf" TargetMode="External"/><Relationship Id="rId5" Type="http://schemas.openxmlformats.org/officeDocument/2006/relationships/hyperlink" Target="http://www.avrfreaks.net/forum/buffer-overflow-attack-atmega2560?page=all" TargetMode="External"/><Relationship Id="rId6" Type="http://schemas.openxmlformats.org/officeDocument/2006/relationships/hyperlink" Target="http://www.avrfreaks.net/forum/jump-bootloader-app-help-needed" TargetMode="External"/><Relationship Id="rId7" Type="http://schemas.openxmlformats.org/officeDocument/2006/relationships/hyperlink" Target="http://www.atmel.com/webdoc/AVRLibcReferenceManual/overview_1overview_avr-libc.html" TargetMode="External"/><Relationship Id="rId8" Type="http://schemas.openxmlformats.org/officeDocument/2006/relationships/hyperlink" Target="https://gcc.gnu.org/wiki/avr-gcc" TargetMode="External"/><Relationship Id="rId9" Type="http://schemas.openxmlformats.org/officeDocument/2006/relationships/hyperlink" Target="NULL" TargetMode="External"/><Relationship Id="rId10" Type="http://schemas.openxmlformats.org/officeDocument/2006/relationships/hyperlink" Target="https://recon.cx/2015/slides/recon2015-17-nitay-artenstein-shift-reduce-Pandora-s-Cash-Box-The-Ghost-Under-Your-POS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vrfreaks.net/forum/disassembly-atmega128-bin-file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radare.org/" TargetMode="External"/><Relationship Id="rId4" Type="http://schemas.openxmlformats.org/officeDocument/2006/relationships/hyperlink" Target="https://github.com/pwntester/cheatsheets/blob/master/radare2.md" TargetMode="External"/><Relationship Id="rId5" Type="http://schemas.openxmlformats.org/officeDocument/2006/relationships/hyperlink" Target="https://www.gitbook.com/book/radare/radare2book/details" TargetMode="External"/><Relationship Id="rId6" Type="http://schemas.openxmlformats.org/officeDocument/2006/relationships/hyperlink" Target="https://github.com/radare/radare2id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Relationship Id="rId3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sergeev/vavrdisasm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radare/radare2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Relationship Id="rId3" Type="http://schemas.openxmlformats.org/officeDocument/2006/relationships/image" Target="../media/image57.tif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tiff"/><Relationship Id="rId3" Type="http://schemas.openxmlformats.org/officeDocument/2006/relationships/image" Target="../media/image1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tiff"/><Relationship Id="rId3" Type="http://schemas.openxmlformats.org/officeDocument/2006/relationships/image" Target="../media/image1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Practical Firmware </a:t>
            </a:r>
            <a:r>
              <a:rPr lang="en-US" sz="4400" dirty="0" smtClean="0"/>
              <a:t>Reversing</a:t>
            </a:r>
            <a:br>
              <a:rPr lang="en-US" sz="4400" dirty="0" smtClean="0"/>
            </a:br>
            <a:r>
              <a:rPr lang="en-US" sz="4400" dirty="0" smtClean="0"/>
              <a:t>and</a:t>
            </a:r>
            <a:br>
              <a:rPr lang="en-US" sz="4400" dirty="0" smtClean="0"/>
            </a:br>
            <a:r>
              <a:rPr lang="en-US" sz="4400" dirty="0" smtClean="0"/>
              <a:t>Exploit </a:t>
            </a:r>
            <a:r>
              <a:rPr lang="en-US" sz="4400" dirty="0"/>
              <a:t>Development for AVR-based Embedded Devices 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Alexander @dark_k3y </a:t>
            </a:r>
            <a:r>
              <a:rPr lang="en-US" dirty="0" err="1"/>
              <a:t>Bolshev</a:t>
            </a:r>
            <a:endParaRPr lang="en-US" dirty="0"/>
          </a:p>
          <a:p>
            <a:r>
              <a:rPr lang="en-US" dirty="0"/>
              <a:t>Boris @</a:t>
            </a:r>
            <a:r>
              <a:rPr lang="en-US" dirty="0" err="1"/>
              <a:t>dukeBarman</a:t>
            </a:r>
            <a:r>
              <a:rPr lang="en-US" dirty="0"/>
              <a:t> </a:t>
            </a:r>
            <a:r>
              <a:rPr lang="en-US" dirty="0" err="1"/>
              <a:t>Ryutin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015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 inside home automation dimmer 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56" y="2033404"/>
            <a:ext cx="4129088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1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Datasheets are your best friends! (3)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317" y="1471782"/>
            <a:ext cx="2075214" cy="2071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7858" y="2045781"/>
            <a:ext cx="4177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P. 365 of Atmega128L datasheet</a:t>
            </a:r>
            <a:endParaRPr lang="ru-RU" sz="2400" dirty="0">
              <a:solidFill>
                <a:srgbClr val="0070C0"/>
              </a:solidFill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44361"/>
            <a:ext cx="9144000" cy="2108693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78129" y="4885835"/>
            <a:ext cx="928869" cy="5159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4680009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714635"/>
            <a:ext cx="8113130" cy="994172"/>
          </a:xfrm>
        </p:spPr>
        <p:txBody>
          <a:bodyPr>
            <a:normAutofit/>
          </a:bodyPr>
          <a:lstStyle/>
          <a:p>
            <a:r>
              <a:rPr lang="en-US" sz="3200" dirty="0"/>
              <a:t>What is it all about and why </a:t>
            </a:r>
            <a:r>
              <a:rPr lang="en-US" sz="3200" dirty="0" err="1">
                <a:latin typeface="Courier" charset="0"/>
                <a:ea typeface="Courier" charset="0"/>
                <a:cs typeface="Courier" charset="0"/>
              </a:rPr>
              <a:t>sts</a:t>
            </a:r>
            <a:r>
              <a:rPr lang="en-US" sz="3200" dirty="0"/>
              <a:t> and not </a:t>
            </a:r>
            <a:r>
              <a:rPr lang="en-US" sz="3200" dirty="0">
                <a:latin typeface="Courier" charset="0"/>
                <a:ea typeface="Courier" charset="0"/>
                <a:cs typeface="Courier" charset="0"/>
              </a:rPr>
              <a:t>out</a:t>
            </a:r>
            <a:r>
              <a:rPr lang="en-US" sz="3200" dirty="0"/>
              <a:t>?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s-IS" dirty="0"/>
              <a:t>UBRR1H = ( BAUD_PRESCALE &gt;&gt; 8) ;  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>
                <a:latin typeface="Courier" charset="0"/>
                <a:ea typeface="Courier" charset="0"/>
                <a:cs typeface="Courier" charset="0"/>
              </a:rPr>
              <a:t>10929800       sts     0x0098, r1        </a:t>
            </a:r>
          </a:p>
          <a:p>
            <a:pPr marL="0" indent="0">
              <a:buNone/>
            </a:pPr>
            <a:r>
              <a:rPr lang="is-IS" dirty="0"/>
              <a:t>UBRR1L  = ( BAUD_PRESCALE ) ;  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>
                <a:latin typeface="Courier" charset="0"/>
                <a:ea typeface="Courier" charset="0"/>
                <a:cs typeface="Courier" charset="0"/>
              </a:rPr>
              <a:t>87e6           ldi     r24, 0x67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is-IS" dirty="0">
                <a:latin typeface="Courier" charset="0"/>
                <a:ea typeface="Courier" charset="0"/>
                <a:cs typeface="Courier" charset="0"/>
              </a:rPr>
              <a:t>80939900     	 sts     0x0099, r24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r>
              <a:rPr lang="en-US" dirty="0"/>
              <a:t>Registers are also part of the RAM</a:t>
            </a:r>
          </a:p>
          <a:p>
            <a:r>
              <a:rPr lang="en-US" dirty="0"/>
              <a:t>Common rule: </a:t>
            </a:r>
          </a:p>
          <a:p>
            <a:pPr lvl="1">
              <a:buFont typeface="Lucida Grande"/>
              <a:buChar char="-"/>
            </a:pPr>
            <a:r>
              <a:rPr lang="en-US" dirty="0"/>
              <a:t>Every IO/RAM address is reachable with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sts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lds</a:t>
            </a:r>
            <a:r>
              <a:rPr lang="en-US" dirty="0"/>
              <a:t> while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in/out</a:t>
            </a:r>
            <a:r>
              <a:rPr lang="en-US" dirty="0"/>
              <a:t> are used for  (0x00 </a:t>
            </a:r>
            <a:r>
              <a:rPr lang="en-US" dirty="0">
                <a:sym typeface="Wingdings"/>
              </a:rPr>
              <a:t>-</a:t>
            </a:r>
            <a:r>
              <a:rPr lang="en-US" dirty="0"/>
              <a:t> 0x3F range)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34176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0x0067?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UBBRH:UBBRL</a:t>
            </a:r>
            <a:r>
              <a:rPr lang="ru-RU" sz="2400" dirty="0" smtClean="0"/>
              <a:t> </a:t>
            </a:r>
            <a:r>
              <a:rPr lang="en-US" sz="2400" dirty="0" smtClean="0"/>
              <a:t>for speed of UART</a:t>
            </a:r>
            <a:endParaRPr lang="ru-RU" sz="2400" dirty="0" smtClean="0"/>
          </a:p>
          <a:p>
            <a:r>
              <a:rPr lang="en-US" sz="2400" dirty="0" smtClean="0"/>
              <a:t>USART </a:t>
            </a:r>
            <a:r>
              <a:rPr lang="en-US" sz="2400" dirty="0"/>
              <a:t>is clocking from internal generator (16MHz in our case)</a:t>
            </a:r>
          </a:p>
          <a:p>
            <a:r>
              <a:rPr lang="en-US" sz="2400" dirty="0"/>
              <a:t>We selected baud speed of 9600</a:t>
            </a:r>
          </a:p>
          <a:p>
            <a:r>
              <a:rPr lang="en-US" sz="2400" dirty="0"/>
              <a:t>The common formula of USART frequency divider for AVR (see datasheet for USART section, p.194+):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BAUD_PRESCALE =  (F_CPU / (USART_BAUDRATE * 16)) – 1 =</a:t>
            </a:r>
          </a:p>
          <a:p>
            <a:pPr marL="0" indent="0" algn="ctr">
              <a:buNone/>
            </a:pPr>
            <a:r>
              <a:rPr lang="en-US" sz="2400" dirty="0"/>
              <a:t>= 16 000 000 / (9600 * 16) – 1 = 104.1666666(6) – 1 ~= 103 = 0x0067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263204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More arithmetic instructions</a:t>
            </a:r>
            <a:endParaRPr lang="ru-RU" sz="4000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557032" y="1913774"/>
            <a:ext cx="7886700" cy="40303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andi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			r2,  0x10 	; r2  = r2 &amp; 0x10</a:t>
            </a:r>
          </a:p>
          <a:p>
            <a:pPr marL="0" indent="0">
              <a:buNone/>
            </a:pP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ori			r24, 0x98	; r24 = r24 | 0x98</a:t>
            </a:r>
          </a:p>
          <a:p>
            <a:pPr marL="0" indent="0">
              <a:buNone/>
            </a:pP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…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UCSR1B |= (1 &lt;&lt; RXEN1) | (1 &lt;&lt; TXEN1) | (1 &lt;&lt; RXCIE1);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r>
              <a:rPr lang="en-US" sz="1800" dirty="0">
                <a:ea typeface="Courier" charset="0"/>
                <a:cs typeface="Courier" charset="0"/>
              </a:rPr>
              <a:t>Enables RX and TX lines, enable RX interrupt.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UCSR1C |= (1&lt;&lt;USBS1) | (3&lt;&lt;UCSZ10);  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r>
              <a:rPr lang="en-US" sz="1800" dirty="0">
                <a:ea typeface="Courier" charset="0"/>
                <a:cs typeface="Courier" charset="0"/>
              </a:rPr>
              <a:t>Set stop bit and</a:t>
            </a:r>
            <a:r>
              <a:rPr lang="ru-RU" sz="1800" dirty="0">
                <a:ea typeface="Courier" charset="0"/>
                <a:cs typeface="Courier" charset="0"/>
              </a:rPr>
              <a:t> </a:t>
            </a:r>
            <a:r>
              <a:rPr lang="en-US" sz="1800" dirty="0">
                <a:ea typeface="Courier" charset="0"/>
                <a:cs typeface="Courier" charset="0"/>
              </a:rPr>
              <a:t>character size </a:t>
            </a: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3290784"/>
            <a:ext cx="5276850" cy="63817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25" y="4670016"/>
            <a:ext cx="51625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51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Functions &amp;&amp; Calling conventions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011827"/>
            <a:ext cx="7886700" cy="36691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send_byte</a:t>
            </a:r>
            <a:r>
              <a:rPr lang="en-US" dirty="0"/>
              <a:t>('H');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 AVR calling convention for arguments </a:t>
            </a:r>
          </a:p>
          <a:p>
            <a:r>
              <a:rPr lang="en-US" dirty="0"/>
              <a:t>Call-used: </a:t>
            </a:r>
            <a:r>
              <a:rPr lang="en-US" b="1" dirty="0"/>
              <a:t>R18–R27, R30, R31</a:t>
            </a:r>
          </a:p>
          <a:p>
            <a:r>
              <a:rPr lang="en-US" dirty="0"/>
              <a:t>Call-saved</a:t>
            </a:r>
            <a:r>
              <a:rPr lang="en-US" b="1" dirty="0"/>
              <a:t>: R2–R17, R28, R29</a:t>
            </a:r>
          </a:p>
          <a:p>
            <a:r>
              <a:rPr lang="en-US" b="1" dirty="0"/>
              <a:t>R29:R28 </a:t>
            </a:r>
            <a:r>
              <a:rPr lang="en-US" dirty="0"/>
              <a:t>used as frame pointer</a:t>
            </a:r>
          </a:p>
          <a:p>
            <a:pPr marL="0" indent="0">
              <a:buNone/>
            </a:pPr>
            <a:r>
              <a:rPr lang="en-US" dirty="0"/>
              <a:t>We will discuss it in more details later.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8" y="2539274"/>
            <a:ext cx="53054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063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/>
              <a:t> _</a:t>
            </a:r>
            <a:r>
              <a:rPr lang="tr-TR" sz="4000" dirty="0" err="1"/>
              <a:t>delay_ms</a:t>
            </a:r>
            <a:r>
              <a:rPr lang="tr-TR" sz="4000" dirty="0"/>
              <a:t>(1000);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765426"/>
            <a:ext cx="8252026" cy="42353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This “function” is </a:t>
            </a:r>
            <a:r>
              <a:rPr lang="en-US" dirty="0" err="1"/>
              <a:t>inlined</a:t>
            </a:r>
            <a:r>
              <a:rPr lang="en-US" dirty="0"/>
              <a:t> as: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subi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		r18,0x01 		; r18  = r18 – 1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sbci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		r24,0x00		; r24  = r24 – 0 – C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; C –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arry flag from arithmetic operations (SREG)</a:t>
            </a:r>
            <a:endParaRPr lang="en-US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167022"/>
            <a:ext cx="5572125" cy="1962150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4844004" y="2735749"/>
            <a:ext cx="2265746" cy="8246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7935263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Conditional jump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1478" y="1460942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cpse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r1, r0 	; r1 == r2 ?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PC ← PC + 2 : PC ← PC + 3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breq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10	; Z ? PC ← PC + 1 + 10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brne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-4	; !Z ? PC ← PC + 1 - 4</a:t>
            </a:r>
          </a:p>
          <a:p>
            <a:pPr marL="0" indent="0">
              <a:buNone/>
            </a:pPr>
            <a:r>
              <a:rPr lang="is-IS" dirty="0">
                <a:latin typeface="Courier" charset="0"/>
                <a:ea typeface="Courier" charset="0"/>
                <a:cs typeface="Courier" charset="0"/>
              </a:rPr>
              <a:t>… </a:t>
            </a:r>
          </a:p>
          <a:p>
            <a:pPr marL="0" indent="0">
              <a:buNone/>
            </a:pPr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66" y="4497897"/>
            <a:ext cx="5572125" cy="1962150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5121797" y="5675212"/>
            <a:ext cx="1180618" cy="480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9" name="Овал 28"/>
          <p:cNvSpPr/>
          <p:nvPr/>
        </p:nvSpPr>
        <p:spPr>
          <a:xfrm>
            <a:off x="1703532" y="5195573"/>
            <a:ext cx="83193" cy="954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31" name="Овал 30"/>
          <p:cNvSpPr/>
          <p:nvPr/>
        </p:nvSpPr>
        <p:spPr>
          <a:xfrm>
            <a:off x="1687615" y="5865457"/>
            <a:ext cx="83193" cy="954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49" name="Скругленная соединительная линия 48"/>
          <p:cNvCxnSpPr>
            <a:stCxn id="31" idx="3"/>
            <a:endCxn id="29" idx="1"/>
          </p:cNvCxnSpPr>
          <p:nvPr/>
        </p:nvCxnSpPr>
        <p:spPr>
          <a:xfrm rot="5400000" flipH="1" flipV="1">
            <a:off x="1339053" y="5570303"/>
            <a:ext cx="737407" cy="15917"/>
          </a:xfrm>
          <a:prstGeom prst="curvedConnector5">
            <a:avLst>
              <a:gd name="adj1" fmla="val -23250"/>
              <a:gd name="adj2" fmla="val -3830585"/>
              <a:gd name="adj3" fmla="val 123250"/>
            </a:avLst>
          </a:prstGeom>
          <a:ln w="57150">
            <a:solidFill>
              <a:srgbClr val="B9211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935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-4?</a:t>
            </a:r>
            <a:endParaRPr lang="ru-RU" sz="4000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628650" y="5186694"/>
            <a:ext cx="7886700" cy="70554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f7e1</a:t>
            </a:r>
            <a:r>
              <a:rPr lang="ru-RU" dirty="0"/>
              <a:t> = 1111 01</a:t>
            </a:r>
            <a:r>
              <a:rPr lang="ru-RU" b="1" dirty="0"/>
              <a:t>11 1110 0</a:t>
            </a:r>
            <a:r>
              <a:rPr lang="ru-RU" dirty="0"/>
              <a:t>001 </a:t>
            </a:r>
          </a:p>
          <a:p>
            <a:pPr marL="0" indent="0" algn="ctr">
              <a:buNone/>
            </a:pPr>
            <a:r>
              <a:rPr lang="ru-RU" b="1" dirty="0"/>
              <a:t>11 1110 0 </a:t>
            </a:r>
            <a:r>
              <a:rPr lang="en-US" dirty="0"/>
              <a:t>in two’s complement form == -4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6" y="2312955"/>
            <a:ext cx="8439150" cy="2686050"/>
          </a:xfrm>
          <a:prstGeom prst="rect">
            <a:avLst/>
          </a:prstGeom>
        </p:spPr>
      </p:pic>
      <p:pic>
        <p:nvPicPr>
          <p:cNvPr id="11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317" y="975392"/>
            <a:ext cx="2075214" cy="20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973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Special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break</a:t>
            </a:r>
            <a:r>
              <a:rPr lang="en-US" dirty="0"/>
              <a:t> – debugger break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nop</a:t>
            </a:r>
            <a:r>
              <a:rPr lang="en-US" dirty="0"/>
              <a:t> – no operation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sleep</a:t>
            </a:r>
            <a:r>
              <a:rPr lang="en-US" dirty="0"/>
              <a:t> – enter sleep mode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wdr</a:t>
            </a:r>
            <a:r>
              <a:rPr lang="en-US" dirty="0"/>
              <a:t> – watchdog timer reset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54303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void </a:t>
            </a:r>
            <a:r>
              <a:rPr lang="en-US" sz="4000" dirty="0" err="1"/>
              <a:t>send_byte</a:t>
            </a:r>
            <a:r>
              <a:rPr lang="en-US" sz="4000" dirty="0"/>
              <a:t>(uint8_t byte)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while((UCSR1A &amp;(1&lt;&lt;UDRE1)) == 0);</a:t>
            </a: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UDR1 = byte;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9" y="2644780"/>
            <a:ext cx="5524500" cy="6858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4149735"/>
            <a:ext cx="53816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6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2966269"/>
            <a:ext cx="7886700" cy="737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Harvard Architecture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0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Conditional “skip”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4979" y="1496990"/>
            <a:ext cx="849215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sbrc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r0,7 ; skip if bit 7 in r0 cleared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cpse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r4,r0  ; skip if r4 == r0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sbrs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r25,5 ; skip if bit 5 in r25 set </a:t>
            </a:r>
          </a:p>
          <a:p>
            <a:pPr marL="0" indent="0">
              <a:buNone/>
            </a:pP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5194818"/>
            <a:ext cx="5524500" cy="685800"/>
          </a:xfrm>
          <a:prstGeom prst="rect">
            <a:avLst/>
          </a:prstGeom>
        </p:spPr>
      </p:pic>
      <p:sp>
        <p:nvSpPr>
          <p:cNvPr id="10" name="Овал 9"/>
          <p:cNvSpPr/>
          <p:nvPr/>
        </p:nvSpPr>
        <p:spPr>
          <a:xfrm>
            <a:off x="5473506" y="5297521"/>
            <a:ext cx="1519178" cy="4803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7828995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2966269"/>
            <a:ext cx="7886700" cy="737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More things to know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24413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Comparison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133925"/>
            <a:ext cx="7886700" cy="360500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cp</a:t>
            </a:r>
            <a:r>
              <a:rPr lang="ru-RU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ru-RU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r4,r19 </a:t>
            </a:r>
            <a:r>
              <a:rPr 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 	; Compare r4 with r19 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brne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label1	; jump if r19 != r4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; Compare r3:r2 with r1:r0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cp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 r2,r0 		; Compare low byte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cpc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r3,r1 		; Compare high byte 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brne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label2	; jump if 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r3:r2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!= 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r1:r0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B92116"/>
                </a:solidFill>
                <a:latin typeface="Courier" charset="0"/>
                <a:ea typeface="Courier" charset="0"/>
                <a:cs typeface="Courier" charset="0"/>
              </a:rPr>
              <a:t>cpi</a:t>
            </a:r>
            <a:r>
              <a:rPr lang="en-US" dirty="0">
                <a:solidFill>
                  <a:srgbClr val="B92116"/>
                </a:solidFill>
                <a:latin typeface="Courier" charset="0"/>
                <a:ea typeface="Courier" charset="0"/>
                <a:cs typeface="Courier" charset="0"/>
              </a:rPr>
              <a:t> 	r19,3 	; Compare r19 with 3 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brne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label3	; jump if r19 != 3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35586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SREG – 8-bit status register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 –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arry flag</a:t>
            </a:r>
          </a:p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Z –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Z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ero flag</a:t>
            </a:r>
          </a:p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 –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egative flag</a:t>
            </a:r>
          </a:p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V – two’s complement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o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erflow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indicator </a:t>
            </a:r>
          </a:p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 –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⊕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, for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igned tests</a:t>
            </a:r>
          </a:p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H –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H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alf carry flag</a:t>
            </a:r>
          </a:p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T –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ransfer bit (BLD/BST)</a:t>
            </a:r>
          </a:p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I – global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nterrupt enable/disable flag</a:t>
            </a:r>
            <a:endParaRPr lang="ru-RU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0505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SREG manipulations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sec</a:t>
            </a:r>
            <a:r>
              <a:rPr lang="en-US" dirty="0"/>
              <a:t>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clc</a:t>
            </a:r>
            <a:r>
              <a:rPr lang="en-US" dirty="0"/>
              <a:t>  – set/clear carry</a:t>
            </a:r>
          </a:p>
          <a:p>
            <a:endParaRPr lang="en-US" dirty="0"/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sei</a:t>
            </a:r>
            <a:r>
              <a:rPr lang="en-US" dirty="0"/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cli </a:t>
            </a:r>
            <a:r>
              <a:rPr lang="en-US" dirty="0"/>
              <a:t>– set/clear global interruption flag</a:t>
            </a:r>
          </a:p>
          <a:p>
            <a:endParaRPr lang="en-US" dirty="0"/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se*</a:t>
            </a:r>
            <a:r>
              <a:rPr lang="en-US" dirty="0"/>
              <a:t>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cl*</a:t>
            </a:r>
            <a:r>
              <a:rPr lang="en-US" dirty="0"/>
              <a:t>  – set/clear * flag in SREG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59029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More memory manipulation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mov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		r1, r2 	; r1 = r2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		Z, r0 		; *Z(r31:r30) = r0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		–Z, r1 	; *Z-- = r1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std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		Z+5, r2 	; *(Z+5) = r2</a:t>
            </a:r>
          </a:p>
          <a:p>
            <a:pPr marL="0" indent="0">
              <a:buNone/>
            </a:pP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ru-RU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Пятно 2 3"/>
          <p:cNvSpPr/>
          <p:nvPr/>
        </p:nvSpPr>
        <p:spPr>
          <a:xfrm>
            <a:off x="6851375" y="2241224"/>
            <a:ext cx="1774329" cy="1262876"/>
          </a:xfrm>
          <a:prstGeom prst="irregularSeal2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Same for LD*</a:t>
            </a:r>
            <a:endParaRPr lang="ru-RU" sz="1500" b="1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1037381" y="2367384"/>
            <a:ext cx="2705978" cy="182893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 flipV="1">
            <a:off x="1050404" y="2773466"/>
            <a:ext cx="2705978" cy="146126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19981" y="4883550"/>
            <a:ext cx="16841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Indirect</a:t>
            </a:r>
            <a:endParaRPr lang="ru-RU" sz="2100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 flipH="1" flipV="1">
            <a:off x="1160758" y="3234167"/>
            <a:ext cx="2459223" cy="17709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90062" y="4050445"/>
            <a:ext cx="16841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Direct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864537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Memory manipulation: flash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26469"/>
            <a:ext cx="8077665" cy="45400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cs-CZ" dirty="0">
                <a:latin typeface="Courier" charset="0"/>
                <a:ea typeface="Courier" charset="0"/>
                <a:cs typeface="Courier" charset="0"/>
              </a:rPr>
              <a:t>lpm r16, Z 	; r16 = *(r31:r30), but from flash</a:t>
            </a:r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5600120" y="5659290"/>
            <a:ext cx="3942536" cy="27455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/>
              <a:t>Note: code is </a:t>
            </a:r>
            <a:r>
              <a:rPr lang="en-US" sz="3300" b="1" u="sng"/>
              <a:t>separated</a:t>
            </a:r>
            <a:r>
              <a:rPr lang="en-US" sz="3300"/>
              <a:t> from data</a:t>
            </a:r>
            <a:endParaRPr lang="ru-RU" sz="33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50" y="4030515"/>
            <a:ext cx="2428875" cy="16287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1" y="2635702"/>
            <a:ext cx="6657975" cy="25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19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Bit manipulation instructions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sbr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	r16, 3 ; set bits 0 and 1 in r16</a:t>
            </a:r>
          </a:p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lsl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	r0 	; r0 &lt;&lt; 2 </a:t>
            </a:r>
          </a:p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lsr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	r1 	; r1 &gt;&gt; 2 </a:t>
            </a:r>
          </a:p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rol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	r15	; cyclic shift r16 bits to the 				  left </a:t>
            </a:r>
          </a:p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ror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	r16	; cyclic shift r16 bits to the 				  right</a:t>
            </a:r>
          </a:p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cbr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	</a:t>
            </a:r>
            <a:r>
              <a:rPr lang="fi-FI" sz="2400" dirty="0">
                <a:latin typeface="Courier" charset="0"/>
                <a:ea typeface="Courier" charset="0"/>
                <a:cs typeface="Courier" charset="0"/>
              </a:rPr>
              <a:t>r18,1 	; clear bit 1 in r18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cbi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$16, 1	; PORTB[1] = 0</a:t>
            </a:r>
          </a:p>
          <a:p>
            <a:endParaRPr lang="ru-RU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40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3208" y="1978939"/>
            <a:ext cx="7972142" cy="2189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cd /home/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radare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/workshop/ex2.2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avr-objcopy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–I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ihex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–O binary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blink.hex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blink.bin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r2 –a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blink.bin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28650" y="1015067"/>
            <a:ext cx="7886700" cy="7376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Ex 2.2: </a:t>
            </a:r>
            <a:r>
              <a:rPr lang="en-US" sz="3300" b="1" dirty="0"/>
              <a:t>B</a:t>
            </a:r>
            <a:r>
              <a:rPr lang="en-US" sz="3300" dirty="0"/>
              <a:t>link! RE</a:t>
            </a:r>
            <a:endParaRPr lang="ru-RU" sz="3300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41" y="951718"/>
            <a:ext cx="2459750" cy="963872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628650" y="342528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Questions:</a:t>
            </a:r>
            <a:endParaRPr lang="ru-RU" sz="3300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628650" y="4168563"/>
            <a:ext cx="7886700" cy="15540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Font typeface="+mj-lt"/>
              <a:buAutoNum type="arabicPeriod"/>
            </a:pPr>
            <a:r>
              <a:rPr lang="en-US" sz="1500" dirty="0">
                <a:cs typeface="Courier New" panose="02070309020205020404" pitchFamily="49" charset="0"/>
              </a:rPr>
              <a:t>Identify main() function, define and rename it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500" dirty="0">
                <a:cs typeface="Courier New" panose="02070309020205020404" pitchFamily="49" charset="0"/>
              </a:rPr>
              <a:t>Find the LED switching command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500" dirty="0">
                <a:cs typeface="Courier New" panose="02070309020205020404" pitchFamily="49" charset="0"/>
              </a:rPr>
              <a:t>What type of delay is used and why accuracy of MCU frequency important?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500" dirty="0">
                <a:cs typeface="Courier New" panose="02070309020205020404" pitchFamily="49" charset="0"/>
              </a:rPr>
              <a:t>Locate interrupt vector and </a:t>
            </a:r>
            <a:r>
              <a:rPr lang="en-US" sz="1500" dirty="0" err="1">
                <a:cs typeface="Courier New" panose="02070309020205020404" pitchFamily="49" charset="0"/>
              </a:rPr>
              <a:t>init</a:t>
            </a:r>
            <a:r>
              <a:rPr lang="en-US" sz="1500" dirty="0">
                <a:cs typeface="Courier New" panose="02070309020205020404" pitchFamily="49" charset="0"/>
              </a:rPr>
              <a:t> code, explain what happens inside </a:t>
            </a:r>
            <a:r>
              <a:rPr lang="en-US" sz="1500" dirty="0" err="1">
                <a:cs typeface="Courier New" panose="02070309020205020404" pitchFamily="49" charset="0"/>
              </a:rPr>
              <a:t>init</a:t>
            </a:r>
            <a:r>
              <a:rPr lang="en-US" sz="1500" dirty="0">
                <a:cs typeface="Courier New" panose="02070309020205020404" pitchFamily="49" charset="0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9330904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Reversing: function </a:t>
            </a:r>
            <a:r>
              <a:rPr lang="en-US" sz="4000" b="1" strike="sngStrike" dirty="0" err="1"/>
              <a:t>s</a:t>
            </a:r>
            <a:r>
              <a:rPr lang="en-US" sz="4000" b="1" dirty="0" err="1"/>
              <a:t>zignatures</a:t>
            </a:r>
            <a:endParaRPr lang="ru-RU" sz="40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Majority of firmware contains zero or little strings.</a:t>
            </a:r>
          </a:p>
          <a:p>
            <a:r>
              <a:rPr lang="en-US" dirty="0"/>
              <a:t>How to start?</a:t>
            </a:r>
          </a:p>
          <a:p>
            <a:r>
              <a:rPr lang="en-US" dirty="0"/>
              <a:t>Use function signatures.</a:t>
            </a:r>
          </a:p>
          <a:p>
            <a:r>
              <a:rPr lang="en-US" dirty="0"/>
              <a:t>However, in AVR world signatures may be to vary.</a:t>
            </a:r>
          </a:p>
          <a:p>
            <a:r>
              <a:rPr lang="en-US" dirty="0"/>
              <a:t>Be prepared to guess target compiler/library/RTOS and options… or </a:t>
            </a:r>
            <a:r>
              <a:rPr lang="en-US" dirty="0" err="1"/>
              <a:t>bruteforce</a:t>
            </a:r>
            <a:r>
              <a:rPr lang="en-US" dirty="0"/>
              <a:t> it.</a:t>
            </a:r>
          </a:p>
          <a:p>
            <a:r>
              <a:rPr lang="en-US" dirty="0"/>
              <a:t>In R2, signatures are called </a:t>
            </a:r>
            <a:r>
              <a:rPr lang="en-US" dirty="0" err="1"/>
              <a:t>zignatures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8639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Harvard Architecture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Physically separated storage and signal pathways for instructions and data </a:t>
            </a:r>
          </a:p>
          <a:p>
            <a:r>
              <a:rPr lang="en-US" dirty="0"/>
              <a:t>Originated from the Harvard Mark I relay-based computer </a:t>
            </a:r>
            <a:endParaRPr lang="en-US" dirty="0">
              <a:effectLst/>
            </a:endParaRPr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019701" y="6563562"/>
            <a:ext cx="212429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  <a:latin typeface="CMSS8" charset="0"/>
              </a:rPr>
              <a:t>Image: https://en.wikipedia.org/wiki/Harvard architecture </a:t>
            </a:r>
            <a:endParaRPr lang="en-US" sz="1350" dirty="0"/>
          </a:p>
        </p:txBody>
      </p:sp>
      <p:pic>
        <p:nvPicPr>
          <p:cNvPr id="1026" name="Picture 2" descr="https://upload.wikimedia.org/wikipedia/commons/thumb/3/3f/Harvard_architecture.svg/300px-Harvard_archite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933" y="3337094"/>
            <a:ext cx="4220006" cy="26867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8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Working with </a:t>
            </a:r>
            <a:r>
              <a:rPr lang="en-US" dirty="0" err="1"/>
              <a:t>zignatures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6" y="1127563"/>
            <a:ext cx="1747345" cy="8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99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Embedded code priorities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Size</a:t>
            </a:r>
          </a:p>
          <a:p>
            <a:r>
              <a:rPr lang="en-US" sz="2400" dirty="0"/>
              <a:t>Speed</a:t>
            </a:r>
          </a:p>
          <a:p>
            <a:r>
              <a:rPr lang="en-US" sz="2400" dirty="0"/>
              <a:t>Hardware limits</a:t>
            </a:r>
          </a:p>
          <a:p>
            <a:r>
              <a:rPr lang="en-US" sz="2400" dirty="0"/>
              <a:t>Redundancy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…</a:t>
            </a:r>
          </a:p>
          <a:p>
            <a:r>
              <a:rPr lang="en-US" sz="2400" dirty="0"/>
              <a:t>…</a:t>
            </a:r>
          </a:p>
          <a:p>
            <a:r>
              <a:rPr lang="en-US" sz="1125" dirty="0"/>
              <a:t>Security</a:t>
            </a:r>
            <a:endParaRPr lang="ru-RU" sz="1125" dirty="0"/>
          </a:p>
        </p:txBody>
      </p:sp>
    </p:spTree>
    <p:extLst>
      <p:ext uri="{BB962C8B-B14F-4D97-AF65-F5344CB8AC3E}">
        <p14:creationId xmlns:p14="http://schemas.microsoft.com/office/powerpoint/2010/main" val="5995474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Fuzzing</a:t>
            </a:r>
            <a:r>
              <a:rPr lang="ru-RU" sz="4000" dirty="0"/>
              <a:t> </a:t>
            </a:r>
            <a:r>
              <a:rPr lang="en-US" sz="4000" dirty="0"/>
              <a:t>specifics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Fuzzing is a fuzzing. Everywhere.</a:t>
            </a:r>
          </a:p>
          <a:p>
            <a:r>
              <a:rPr lang="en-US" dirty="0"/>
              <a:t>But</a:t>
            </a:r>
            <a:r>
              <a:rPr lang="is-IS" dirty="0"/>
              <a:t>… we’re in</a:t>
            </a:r>
            <a:r>
              <a:rPr lang="en-US" dirty="0"/>
              <a:t> embedded world</a:t>
            </a:r>
          </a:p>
          <a:p>
            <a:r>
              <a:rPr lang="en-US" dirty="0"/>
              <a:t>Sometimes you </a:t>
            </a:r>
            <a:r>
              <a:rPr lang="en-US" b="1" dirty="0"/>
              <a:t>can</a:t>
            </a:r>
            <a:r>
              <a:rPr lang="en-US" dirty="0"/>
              <a:t> detect crash through test/debug UART or pins</a:t>
            </a:r>
            <a:endParaRPr lang="en-US" b="1" dirty="0"/>
          </a:p>
          <a:p>
            <a:r>
              <a:rPr lang="en-US" dirty="0"/>
              <a:t>In most cases, you can detect crash only by noticing that device is no longer response</a:t>
            </a:r>
          </a:p>
          <a:p>
            <a:r>
              <a:rPr lang="en-US" dirty="0"/>
              <a:t>Moreover, </a:t>
            </a:r>
            <a:r>
              <a:rPr lang="en-US" b="1" dirty="0"/>
              <a:t>watchdog timer</a:t>
            </a:r>
            <a:r>
              <a:rPr lang="en-US" dirty="0"/>
              <a:t> can limit your detection capabilities by resetting the device</a:t>
            </a:r>
          </a:p>
          <a:p>
            <a:r>
              <a:rPr lang="en-US" dirty="0"/>
              <a:t>So how to detect crash?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85135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Fuzzing: ways to detect crash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635920"/>
            <a:ext cx="7886700" cy="3263504"/>
          </a:xfrm>
        </p:spPr>
        <p:txBody>
          <a:bodyPr/>
          <a:lstStyle/>
          <a:p>
            <a:r>
              <a:rPr lang="en-US" dirty="0"/>
              <a:t>JTAG debugger – break on RESET</a:t>
            </a:r>
          </a:p>
          <a:p>
            <a:r>
              <a:rPr lang="en-US" dirty="0"/>
              <a:t>External analysis of functionality – detect execution pauses</a:t>
            </a:r>
          </a:p>
          <a:p>
            <a:r>
              <a:rPr lang="en-US" dirty="0"/>
              <a:t>Detect </a:t>
            </a:r>
            <a:r>
              <a:rPr lang="en-US" dirty="0" err="1"/>
              <a:t>bootloader</a:t>
            </a:r>
            <a:r>
              <a:rPr lang="en-US" dirty="0"/>
              <a:t>/initialization code (e.g. for SRAM) behavior with logic analyzer and/or FPGA</a:t>
            </a:r>
          </a:p>
          <a:p>
            <a:r>
              <a:rPr lang="en-US" dirty="0"/>
              <a:t>Detect power consumption change with oscilloscope/DAQ</a:t>
            </a:r>
          </a:p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741" y="534594"/>
            <a:ext cx="1693069" cy="169306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6" y="4893469"/>
            <a:ext cx="1950244" cy="196453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287" y="5044458"/>
            <a:ext cx="2271713" cy="15716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641" y="5016699"/>
            <a:ext cx="2257425" cy="158591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001" y="5016699"/>
            <a:ext cx="173593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77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224" y="4071534"/>
            <a:ext cx="2400300" cy="239315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Sometimes Arduino is enough to detect </a:t>
            </a:r>
            <a:endParaRPr lang="ru-RU" sz="3600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628650" y="1640800"/>
            <a:ext cx="7886700" cy="3263504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and SPI </a:t>
            </a:r>
            <a:r>
              <a:rPr lang="en-US" dirty="0" err="1"/>
              <a:t>init</a:t>
            </a:r>
            <a:r>
              <a:rPr lang="en-US" dirty="0"/>
              <a:t> sequences could be captured by Arduino GPIOs</a:t>
            </a:r>
          </a:p>
          <a:p>
            <a:r>
              <a:rPr lang="en-US" dirty="0"/>
              <a:t>In case </a:t>
            </a:r>
            <a:r>
              <a:rPr lang="en-US" dirty="0" err="1"/>
              <a:t>bootloader</a:t>
            </a:r>
            <a:r>
              <a:rPr lang="en-US" dirty="0"/>
              <a:t> is slow and has ~1 second loading delay, this power consumption reduction could be</a:t>
            </a:r>
            <a:r>
              <a:rPr lang="ru-RU" dirty="0"/>
              <a:t> </a:t>
            </a:r>
            <a:r>
              <a:rPr lang="en-US" dirty="0"/>
              <a:t>reliably detected with cheap current sensor, e.g.: 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704361" y="6203325"/>
            <a:ext cx="405117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 err="1">
                <a:solidFill>
                  <a:srgbClr val="555555"/>
                </a:solidFill>
                <a:latin typeface="Montserrat" charset="0"/>
              </a:rPr>
              <a:t>SparkFun</a:t>
            </a:r>
            <a:r>
              <a:rPr lang="en-US" sz="1350" dirty="0">
                <a:solidFill>
                  <a:srgbClr val="555555"/>
                </a:solidFill>
                <a:latin typeface="Montserrat" charset="0"/>
              </a:rPr>
              <a:t> Low Current Sensor Breakout - ACS712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261390" y="6472683"/>
            <a:ext cx="320196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350" dirty="0" err="1"/>
              <a:t>https</a:t>
            </a:r>
            <a:r>
              <a:rPr lang="ru-RU" sz="1350" dirty="0"/>
              <a:t>://</a:t>
            </a:r>
            <a:r>
              <a:rPr lang="ru-RU" sz="1350" dirty="0" err="1"/>
              <a:t>www.sparkfun.com</a:t>
            </a:r>
            <a:r>
              <a:rPr lang="ru-RU" sz="1350" dirty="0"/>
              <a:t>/</a:t>
            </a:r>
            <a:r>
              <a:rPr lang="ru-RU" sz="1350" dirty="0" err="1"/>
              <a:t>products</a:t>
            </a:r>
            <a:r>
              <a:rPr lang="ru-RU" sz="1350" dirty="0"/>
              <a:t>/8883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77920" y="4904304"/>
            <a:ext cx="39466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/>
              <a:t>+</a:t>
            </a:r>
            <a:endParaRPr lang="ru-RU" sz="33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413" y="4103681"/>
            <a:ext cx="2328863" cy="23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519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proof it.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6" y="1127563"/>
            <a:ext cx="1747345" cy="8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415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3: Exploitation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4700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Quick intro to ROP-chains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</a:t>
            </a:r>
            <a:r>
              <a:rPr lang="en-US" dirty="0"/>
              <a:t>eturn </a:t>
            </a:r>
            <a:r>
              <a:rPr lang="en-US" b="1" dirty="0"/>
              <a:t>O</a:t>
            </a:r>
            <a:r>
              <a:rPr lang="en-US" dirty="0"/>
              <a:t>riented </a:t>
            </a:r>
            <a:r>
              <a:rPr lang="en-US" b="1" dirty="0"/>
              <a:t>P</a:t>
            </a:r>
            <a:r>
              <a:rPr lang="en-US" dirty="0"/>
              <a:t>rogramming</a:t>
            </a:r>
          </a:p>
          <a:p>
            <a:r>
              <a:rPr lang="en-US" dirty="0"/>
              <a:t>Series of function returns</a:t>
            </a:r>
          </a:p>
          <a:p>
            <a:r>
              <a:rPr lang="en-US" dirty="0"/>
              <a:t>We are searching for primitives (“gadgets”) ending with </a:t>
            </a:r>
            <a:r>
              <a:rPr lang="en-US" b="1" dirty="0"/>
              <a:t>‘ret’ </a:t>
            </a:r>
            <a:r>
              <a:rPr lang="en-US" dirty="0"/>
              <a:t>that could be chained into a useful code sequence</a:t>
            </a:r>
          </a:p>
          <a:p>
            <a:r>
              <a:rPr lang="en-US" dirty="0"/>
              <a:t>SP is our new PC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04113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Notice: Arduino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6947" y="2003584"/>
            <a:ext cx="7886700" cy="3263504"/>
          </a:xfrm>
        </p:spPr>
        <p:txBody>
          <a:bodyPr>
            <a:normAutofit fontScale="92500"/>
          </a:bodyPr>
          <a:lstStyle/>
          <a:p>
            <a:r>
              <a:rPr lang="en-US" dirty="0"/>
              <a:t>The next examples/exercises will be based upon Arduino ‘</a:t>
            </a:r>
            <a:r>
              <a:rPr lang="en-US" dirty="0" err="1"/>
              <a:t>libc</a:t>
            </a:r>
            <a:r>
              <a:rPr lang="en-US" dirty="0"/>
              <a:t>’ (in fact, Non-GNU AVR </a:t>
            </a:r>
            <a:r>
              <a:rPr lang="en-US" dirty="0" err="1"/>
              <a:t>libc</a:t>
            </a:r>
            <a:r>
              <a:rPr lang="en-US" dirty="0"/>
              <a:t> + Arduino wiring libs)</a:t>
            </a:r>
          </a:p>
          <a:p>
            <a:r>
              <a:rPr lang="en-US" dirty="0"/>
              <a:t>We’re using Arduino because it is sufficiently complex, full of gadgets and free (vs. IAR or CV which are also complex and full of gadgets) </a:t>
            </a:r>
          </a:p>
          <a:p>
            <a:r>
              <a:rPr lang="en-US" dirty="0"/>
              <a:t>Also, Arduino is fairly popular today due to enormous number of libraries and </a:t>
            </a:r>
            <a:r>
              <a:rPr lang="en-US" dirty="0">
                <a:solidFill>
                  <a:srgbClr val="000000"/>
                </a:solidFill>
              </a:rPr>
              <a:t>“quick start” </a:t>
            </a:r>
            <a:r>
              <a:rPr lang="en-US" dirty="0"/>
              <a:t>(and quick bugs)</a:t>
            </a:r>
            <a:endParaRPr lang="ru-RU" dirty="0"/>
          </a:p>
        </p:txBody>
      </p:sp>
      <p:pic>
        <p:nvPicPr>
          <p:cNvPr id="1026" name="Picture 2" descr="Картинки по запросу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37" y="5187282"/>
            <a:ext cx="1607344" cy="1607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69308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550940"/>
            <a:ext cx="8212477" cy="21423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cd /home/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radare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/workshop/ex3.1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avarice --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jtag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/dev/ttyUSB0 -p -e --file build-crumbuino128/ex3.1.hex -d :4242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cs typeface="Courier New" panose="02070309020205020404" pitchFamily="49" charset="0"/>
              </a:rPr>
              <a:t>In the new terminal window: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avr-gdb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target remote :4242</a:t>
            </a:r>
            <a:endParaRPr lang="ru-R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28650" y="1015067"/>
            <a:ext cx="7886700" cy="7376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Ex 3.1 – 3.3</a:t>
            </a:r>
            <a:endParaRPr lang="ru-RU" sz="3300" dirty="0"/>
          </a:p>
        </p:txBody>
      </p:sp>
    </p:spTree>
    <p:extLst>
      <p:ext uri="{BB962C8B-B14F-4D97-AF65-F5344CB8AC3E}">
        <p14:creationId xmlns:p14="http://schemas.microsoft.com/office/powerpoint/2010/main" val="46879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Harvard architecture</a:t>
            </a:r>
            <a:r>
              <a:rPr lang="is-IS" dirty="0"/>
              <a:t>…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is-IS" dirty="0"/>
              <a:t>…</a:t>
            </a:r>
            <a:r>
              <a:rPr lang="en-US" dirty="0"/>
              <a:t>allows the contents of the instruction memory to be accessed as if it were data</a:t>
            </a:r>
            <a:r>
              <a:rPr lang="en-US" baseline="30000" dirty="0"/>
              <a:t>1</a:t>
            </a:r>
            <a:r>
              <a:rPr lang="en-US" dirty="0"/>
              <a:t> </a:t>
            </a:r>
            <a:endParaRPr lang="en-US" dirty="0">
              <a:effectLst/>
            </a:endParaRP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607135" y="6460021"/>
            <a:ext cx="233910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baseline="30000" dirty="0"/>
              <a:t>1</a:t>
            </a:r>
            <a:r>
              <a:rPr lang="en-US" sz="1350" b="1" dirty="0">
                <a:latin typeface="CMSSBX10" charset="0"/>
              </a:rPr>
              <a:t>but not the data as code! 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187624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28650" y="175271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Simulator</a:t>
            </a:r>
            <a:endParaRPr lang="ru-RU" sz="33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8650" y="2707536"/>
            <a:ext cx="8186252" cy="275965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home/</a:t>
            </a: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radare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/workshop/ex</a:t>
            </a:r>
            <a:r>
              <a:rPr lang="ru-RU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ru-RU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_simulator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simulavr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-d atmega128 -f build-crumbuino128/ex3.1_simulator.elf -F 16000000 -x -,E1,9600 -y -,E0,9600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50" dirty="0">
                <a:cs typeface="Courier New" panose="02070309020205020404" pitchFamily="49" charset="0"/>
              </a:rPr>
              <a:t>For debugging: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simulavr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-d atmega128 -f build-crumbuino128/ex3.1_simulator.elf -F 16000000 -x -,E1,9600 -y -,E0,9600 </a:t>
            </a:r>
            <a:r>
              <a:rPr lang="en-US" sz="13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–g</a:t>
            </a:r>
          </a:p>
          <a:p>
            <a:pPr marL="0" indent="0">
              <a:buNone/>
            </a:pP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avr-gdb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) target remote :1212 </a:t>
            </a:r>
            <a:endParaRPr lang="ru-RU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28650" y="1235784"/>
            <a:ext cx="7886700" cy="7376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 smtClean="0"/>
              <a:t>Ex 3.1_</a:t>
            </a:r>
            <a:r>
              <a:rPr lang="en-US" sz="3300" dirty="0" smtClean="0"/>
              <a:t>simulator</a:t>
            </a:r>
            <a:r>
              <a:rPr lang="ru-RU" sz="3300" dirty="0" smtClean="0"/>
              <a:t>-3.3</a:t>
            </a:r>
            <a:endParaRPr lang="ru-RU" sz="3300" dirty="0"/>
          </a:p>
        </p:txBody>
      </p:sp>
    </p:spTree>
    <p:extLst>
      <p:ext uri="{BB962C8B-B14F-4D97-AF65-F5344CB8AC3E}">
        <p14:creationId xmlns:p14="http://schemas.microsoft.com/office/powerpoint/2010/main" val="19570460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2392528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3.1</a:t>
            </a:r>
            <a:br>
              <a:rPr lang="en-US" dirty="0"/>
            </a:br>
            <a:r>
              <a:rPr lang="en-US" dirty="0"/>
              <a:t> Abusing functionality: ret to function</a:t>
            </a:r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7" y="1015067"/>
            <a:ext cx="2412625" cy="9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748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Internal-SRAM only memory map</a:t>
            </a:r>
            <a:endParaRPr lang="ru-RU" sz="4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106725" y="5804543"/>
            <a:ext cx="4572000" cy="2192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825" dirty="0" err="1"/>
              <a:t>http</a:t>
            </a:r>
            <a:r>
              <a:rPr lang="ru-RU" sz="825" dirty="0"/>
              <a:t>://</a:t>
            </a:r>
            <a:r>
              <a:rPr lang="ru-RU" sz="825" dirty="0" err="1"/>
              <a:t>www.atmel.com</a:t>
            </a:r>
            <a:r>
              <a:rPr lang="ru-RU" sz="825" dirty="0"/>
              <a:t>/</a:t>
            </a:r>
            <a:r>
              <a:rPr lang="ru-RU" sz="825" dirty="0" err="1"/>
              <a:t>webdoc</a:t>
            </a:r>
            <a:r>
              <a:rPr lang="ru-RU" sz="825" dirty="0"/>
              <a:t>/</a:t>
            </a:r>
            <a:r>
              <a:rPr lang="ru-RU" sz="825" dirty="0" err="1"/>
              <a:t>AVRLibcReferenceManual</a:t>
            </a:r>
            <a:r>
              <a:rPr lang="ru-RU" sz="825" dirty="0"/>
              <a:t>/malloc_1malloc_intro.html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1381" y="5121137"/>
            <a:ext cx="51155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Overflowing the heap =&gt; Rewriting the stack!</a:t>
            </a:r>
            <a:endParaRPr lang="ru-RU" sz="21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569" y="2032397"/>
            <a:ext cx="4614863" cy="27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668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949" y="827176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How to connect data(string/binary) to code?</a:t>
            </a:r>
            <a:endParaRPr lang="ru-RU" sz="3200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258605"/>
              </p:ext>
            </p:extLst>
          </p:nvPr>
        </p:nvGraphicFramePr>
        <p:xfrm>
          <a:off x="199664" y="1814028"/>
          <a:ext cx="8837271" cy="4931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50274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ABI, Types and frame layouts (GCC)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Types: standard (short == </a:t>
            </a:r>
            <a:r>
              <a:rPr lang="en-US" dirty="0" err="1"/>
              <a:t>int</a:t>
            </a:r>
            <a:r>
              <a:rPr lang="en-US" dirty="0"/>
              <a:t> == 2, long == 4, except for double (4))</a:t>
            </a:r>
          </a:p>
          <a:p>
            <a:r>
              <a:rPr lang="en-US" dirty="0" err="1"/>
              <a:t>Int</a:t>
            </a:r>
            <a:r>
              <a:rPr lang="en-US" dirty="0"/>
              <a:t> could be 8bit if -mint8 option is enforced</a:t>
            </a:r>
          </a:p>
          <a:p>
            <a:r>
              <a:rPr lang="en-US" dirty="0"/>
              <a:t>Call-used: </a:t>
            </a:r>
            <a:r>
              <a:rPr lang="en-US" b="1" dirty="0"/>
              <a:t>R18–R27, R30, R31</a:t>
            </a:r>
          </a:p>
          <a:p>
            <a:r>
              <a:rPr lang="en-US" dirty="0"/>
              <a:t>Call-saved</a:t>
            </a:r>
            <a:r>
              <a:rPr lang="en-US" b="1" dirty="0"/>
              <a:t>: R2–R17, R28, R29</a:t>
            </a:r>
          </a:p>
          <a:p>
            <a:r>
              <a:rPr lang="en-US" b="1" dirty="0"/>
              <a:t>R29:R28 </a:t>
            </a:r>
            <a:r>
              <a:rPr lang="en-US" dirty="0"/>
              <a:t>used as frame pointer</a:t>
            </a:r>
          </a:p>
          <a:p>
            <a:r>
              <a:rPr lang="en-US" dirty="0"/>
              <a:t>Frame layout after function prologue:</a:t>
            </a:r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347805"/>
              </p:ext>
            </p:extLst>
          </p:nvPr>
        </p:nvGraphicFramePr>
        <p:xfrm>
          <a:off x="1205464" y="5368348"/>
          <a:ext cx="2790464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incoming arguments</a:t>
                      </a:r>
                      <a:endParaRPr lang="ru-RU" sz="1400" dirty="0"/>
                    </a:p>
                  </a:txBody>
                  <a:tcPr marL="68580" marR="68580" marT="34290" marB="3429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return address</a:t>
                      </a:r>
                      <a:endParaRPr lang="ru-RU" sz="1400" dirty="0"/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saved registers</a:t>
                      </a:r>
                      <a:endParaRPr lang="ru-RU" sz="1400" dirty="0"/>
                    </a:p>
                  </a:txBody>
                  <a:tcPr marL="68580" marR="68580" marT="34290" marB="3429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 slots, Y+1 points at the bottom</a:t>
                      </a:r>
                      <a:endParaRPr lang="ru-RU" sz="1400" dirty="0"/>
                    </a:p>
                  </a:txBody>
                  <a:tcPr marL="68580" marR="68580" marT="34290" marB="34290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9901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500412"/>
            <a:ext cx="7886700" cy="994172"/>
          </a:xfrm>
        </p:spPr>
        <p:txBody>
          <a:bodyPr>
            <a:normAutofit/>
          </a:bodyPr>
          <a:lstStyle/>
          <a:p>
            <a:r>
              <a:rPr lang="en-US" sz="4000" dirty="0"/>
              <a:t>Calling convention: arguments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588229"/>
            <a:ext cx="7886700" cy="3263504"/>
          </a:xfrm>
        </p:spPr>
        <p:txBody>
          <a:bodyPr>
            <a:noAutofit/>
          </a:bodyPr>
          <a:lstStyle/>
          <a:p>
            <a:r>
              <a:rPr lang="en-US" dirty="0"/>
              <a:t>An argument is passed either </a:t>
            </a:r>
            <a:r>
              <a:rPr lang="en-US" dirty="0">
                <a:solidFill>
                  <a:srgbClr val="000000"/>
                </a:solidFill>
              </a:rPr>
              <a:t>completely in registers </a:t>
            </a:r>
            <a:r>
              <a:rPr lang="en-US" dirty="0"/>
              <a:t>or completely </a:t>
            </a:r>
            <a:r>
              <a:rPr lang="en-US" dirty="0">
                <a:solidFill>
                  <a:srgbClr val="000000"/>
                </a:solidFill>
              </a:rPr>
              <a:t>in memory</a:t>
            </a:r>
          </a:p>
          <a:p>
            <a:r>
              <a:rPr lang="en-US" dirty="0"/>
              <a:t>To find the register where a function argument is passed, initialize the register number </a:t>
            </a:r>
            <a:r>
              <a:rPr lang="en-US" i="1" dirty="0"/>
              <a:t>R</a:t>
            </a:r>
            <a:r>
              <a:rPr lang="en-US" i="1" baseline="-25000" dirty="0"/>
              <a:t>n</a:t>
            </a:r>
            <a:r>
              <a:rPr lang="en-US" dirty="0"/>
              <a:t> with R26 and follow the procedure:</a:t>
            </a:r>
          </a:p>
          <a:p>
            <a:pPr marL="600075" lvl="1" indent="-257175">
              <a:buFont typeface="+mj-lt"/>
              <a:buAutoNum type="arabicPeriod"/>
            </a:pPr>
            <a:r>
              <a:rPr lang="en-US" sz="1500" dirty="0"/>
              <a:t>If the argument size is an odd number of bytes, </a:t>
            </a:r>
            <a:r>
              <a:rPr lang="en-US" sz="1500" dirty="0">
                <a:solidFill>
                  <a:srgbClr val="000000"/>
                </a:solidFill>
              </a:rPr>
              <a:t>round up the size to the next even number.</a:t>
            </a:r>
          </a:p>
          <a:p>
            <a:pPr marL="600075" lvl="1" indent="-257175"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Subtract the rounded number from the register number </a:t>
            </a:r>
            <a:r>
              <a:rPr lang="en-US" sz="1500" i="1" dirty="0">
                <a:solidFill>
                  <a:srgbClr val="000000"/>
                </a:solidFill>
              </a:rPr>
              <a:t>R</a:t>
            </a:r>
            <a:r>
              <a:rPr lang="en-US" sz="1500" i="1" baseline="-25000" dirty="0">
                <a:solidFill>
                  <a:srgbClr val="000000"/>
                </a:solidFill>
              </a:rPr>
              <a:t>n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  <a:p>
            <a:pPr marL="600075" lvl="1" indent="-257175"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If the new </a:t>
            </a:r>
            <a:r>
              <a:rPr lang="en-US" sz="1500" i="1" dirty="0">
                <a:solidFill>
                  <a:srgbClr val="000000"/>
                </a:solidFill>
              </a:rPr>
              <a:t>R</a:t>
            </a:r>
            <a:r>
              <a:rPr lang="en-US" sz="1500" i="1" baseline="-25000" dirty="0">
                <a:solidFill>
                  <a:srgbClr val="000000"/>
                </a:solidFill>
              </a:rPr>
              <a:t>n</a:t>
            </a:r>
            <a:r>
              <a:rPr lang="en-US" sz="1500" dirty="0">
                <a:solidFill>
                  <a:srgbClr val="000000"/>
                </a:solidFill>
              </a:rPr>
              <a:t> is at least R18 and the size of the object is non-zero, then the low-byte of the argument is passed in </a:t>
            </a:r>
            <a:r>
              <a:rPr lang="en-US" sz="1500" i="1" dirty="0">
                <a:solidFill>
                  <a:srgbClr val="000000"/>
                </a:solidFill>
              </a:rPr>
              <a:t>R</a:t>
            </a:r>
            <a:r>
              <a:rPr lang="en-US" sz="1500" i="1" baseline="-25000" dirty="0">
                <a:solidFill>
                  <a:srgbClr val="000000"/>
                </a:solidFill>
              </a:rPr>
              <a:t>n</a:t>
            </a:r>
            <a:r>
              <a:rPr lang="en-US" sz="1500" dirty="0">
                <a:solidFill>
                  <a:srgbClr val="000000"/>
                </a:solidFill>
              </a:rPr>
              <a:t>. Other bytes will be passed in </a:t>
            </a:r>
            <a:r>
              <a:rPr lang="en-US" sz="1500" i="1" dirty="0">
                <a:solidFill>
                  <a:srgbClr val="000000"/>
                </a:solidFill>
              </a:rPr>
              <a:t>R</a:t>
            </a:r>
            <a:r>
              <a:rPr lang="en-US" sz="1500" i="1" baseline="-25000" dirty="0">
                <a:solidFill>
                  <a:srgbClr val="000000"/>
                </a:solidFill>
              </a:rPr>
              <a:t>n+1</a:t>
            </a:r>
            <a:r>
              <a:rPr lang="en-US" sz="1500" dirty="0">
                <a:solidFill>
                  <a:srgbClr val="000000"/>
                </a:solidFill>
              </a:rPr>
              <a:t>,</a:t>
            </a:r>
            <a:r>
              <a:rPr lang="en-US" sz="1500" i="1" dirty="0">
                <a:solidFill>
                  <a:srgbClr val="000000"/>
                </a:solidFill>
              </a:rPr>
              <a:t> R</a:t>
            </a:r>
            <a:r>
              <a:rPr lang="en-US" sz="1500" i="1" baseline="-25000" dirty="0">
                <a:solidFill>
                  <a:srgbClr val="000000"/>
                </a:solidFill>
              </a:rPr>
              <a:t>n+2</a:t>
            </a:r>
            <a:r>
              <a:rPr lang="en-US" sz="1500" dirty="0">
                <a:solidFill>
                  <a:srgbClr val="000000"/>
                </a:solidFill>
              </a:rPr>
              <a:t>, etc.</a:t>
            </a:r>
          </a:p>
          <a:p>
            <a:pPr marL="600075" lvl="1" indent="-257175"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If the new register number </a:t>
            </a:r>
            <a:r>
              <a:rPr lang="en-US" sz="1500" i="1" dirty="0">
                <a:solidFill>
                  <a:srgbClr val="000000"/>
                </a:solidFill>
              </a:rPr>
              <a:t>R</a:t>
            </a:r>
            <a:r>
              <a:rPr lang="en-US" sz="1500" i="1" baseline="-25000" dirty="0">
                <a:solidFill>
                  <a:srgbClr val="000000"/>
                </a:solidFill>
              </a:rPr>
              <a:t>n</a:t>
            </a:r>
            <a:r>
              <a:rPr lang="en-US" sz="1500" dirty="0">
                <a:solidFill>
                  <a:srgbClr val="000000"/>
                </a:solidFill>
              </a:rPr>
              <a:t> is smaller than R18 or the size of the argument is zero, the argument will be passed in memory.</a:t>
            </a:r>
          </a:p>
          <a:p>
            <a:pPr marL="600075" lvl="1" indent="-257175"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If the current argument is passed in memory, stop the procedure: All subsequent arguments will also be passed in memory.</a:t>
            </a:r>
          </a:p>
          <a:p>
            <a:pPr marL="600075" lvl="1" indent="-257175">
              <a:buFont typeface="+mj-lt"/>
              <a:buAutoNum type="arabicPeriod"/>
            </a:pPr>
            <a:r>
              <a:rPr lang="en-US" sz="1500" dirty="0">
                <a:solidFill>
                  <a:srgbClr val="000000"/>
                </a:solidFill>
              </a:rPr>
              <a:t>If there are arguments left, </a:t>
            </a:r>
            <a:r>
              <a:rPr lang="en-US" sz="1500" dirty="0" err="1">
                <a:solidFill>
                  <a:srgbClr val="000000"/>
                </a:solidFill>
              </a:rPr>
              <a:t>goto</a:t>
            </a:r>
            <a:r>
              <a:rPr lang="en-US" sz="1500" dirty="0">
                <a:solidFill>
                  <a:srgbClr val="000000"/>
                </a:solidFill>
              </a:rPr>
              <a:t> 1. and proceed with the next argument.</a:t>
            </a:r>
          </a:p>
          <a:p>
            <a:r>
              <a:rPr lang="en-US" dirty="0" err="1"/>
              <a:t>Varagrs</a:t>
            </a:r>
            <a:r>
              <a:rPr lang="en-US" dirty="0"/>
              <a:t> are passed on the stack </a:t>
            </a:r>
          </a:p>
          <a:p>
            <a:pPr lvl="1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917916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Calling conventions: returns</a:t>
            </a:r>
            <a:endParaRPr lang="ru-RU" sz="4000" dirty="0">
              <a:solidFill>
                <a:srgbClr val="0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values of size 1 byte up to 8 bytes (including) will be returned in registers </a:t>
            </a:r>
          </a:p>
          <a:p>
            <a:r>
              <a:rPr lang="en-US" dirty="0"/>
              <a:t>For example, an 8-bit value is returned in R24 and an 32-bit value is returned R22...R25</a:t>
            </a:r>
          </a:p>
          <a:p>
            <a:r>
              <a:rPr lang="en-US" dirty="0"/>
              <a:t>Return values whose size is outside that range will be returned in memory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28220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 (char a, long b);</a:t>
            </a:r>
          </a:p>
          <a:p>
            <a:pPr marL="0" indent="0" algn="ctr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a will be passed in R24</a:t>
            </a:r>
          </a:p>
          <a:p>
            <a:r>
              <a:rPr lang="en-US" dirty="0"/>
              <a:t>b will be passed in R20, R21, R22 and R23 with the LSB in R20 and the MSB in R23</a:t>
            </a:r>
          </a:p>
          <a:p>
            <a:r>
              <a:rPr lang="en-US" dirty="0"/>
              <a:t>The result is returned in R24 (LSB) and R25 (MSB)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81794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59767" y="2392528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3.2</a:t>
            </a:r>
            <a:br>
              <a:rPr lang="en-US" dirty="0"/>
            </a:br>
            <a:r>
              <a:rPr lang="en-US" dirty="0"/>
              <a:t> Abusing functionality: simple ROP</a:t>
            </a:r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7" y="1015067"/>
            <a:ext cx="2412625" cy="9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85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ROP gadget sources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57077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User functions</a:t>
            </a:r>
          </a:p>
          <a:p>
            <a:r>
              <a:rPr lang="en-US" dirty="0"/>
              <a:t>“Standard” or RTOS functions</a:t>
            </a:r>
          </a:p>
          <a:p>
            <a:r>
              <a:rPr lang="en-US" dirty="0"/>
              <a:t>Data segment </a:t>
            </a:r>
            <a:r>
              <a:rPr lang="en-US" dirty="0">
                <a:sym typeface="Wingdings"/>
              </a:rPr>
              <a:t></a:t>
            </a:r>
          </a:p>
          <a:p>
            <a:r>
              <a:rPr lang="en-US" dirty="0" err="1">
                <a:sym typeface="Wingdings"/>
              </a:rPr>
              <a:t>Bootloader</a:t>
            </a:r>
            <a:r>
              <a:rPr lang="en-US" dirty="0">
                <a:sym typeface="Wingdings"/>
              </a:rPr>
              <a:t> section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207981" y="5377566"/>
            <a:ext cx="284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 code =&gt; more gadgets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2430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2966269"/>
            <a:ext cx="7886700" cy="737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example:</a:t>
            </a:r>
            <a:br>
              <a:rPr lang="en-US" dirty="0"/>
            </a:br>
            <a:r>
              <a:rPr lang="en-US" dirty="0"/>
              <a:t>We’re still able to exploit!</a:t>
            </a:r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6" y="1127563"/>
            <a:ext cx="1747345" cy="81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ROP chain size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32403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It is MCU</a:t>
            </a:r>
          </a:p>
          <a:p>
            <a:r>
              <a:rPr lang="en-US" dirty="0"/>
              <a:t>SRAM is small</a:t>
            </a:r>
          </a:p>
          <a:p>
            <a:r>
              <a:rPr lang="en-US" dirty="0"/>
              <a:t>SRAM is divided between register file, heap and stack</a:t>
            </a:r>
          </a:p>
          <a:p>
            <a:r>
              <a:rPr lang="en-US" dirty="0"/>
              <a:t>Stack size is small</a:t>
            </a:r>
          </a:p>
          <a:p>
            <a:r>
              <a:rPr lang="en-US" dirty="0"/>
              <a:t>We are limited in chain size</a:t>
            </a:r>
          </a:p>
          <a:p>
            <a:r>
              <a:rPr lang="en-US" dirty="0"/>
              <a:t>Obviously, you will be constrained to 20-40 bytes (~15-30 gadgets)</a:t>
            </a:r>
          </a:p>
          <a:p>
            <a:r>
              <a:rPr lang="en-US" dirty="0"/>
              <a:t>However it all depends on compiler and </a:t>
            </a:r>
            <a:r>
              <a:rPr lang="en-US" b="1" dirty="0"/>
              <a:t>memory model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572000" y="650305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900" dirty="0" err="1"/>
              <a:t>http</a:t>
            </a:r>
            <a:r>
              <a:rPr lang="ru-RU" sz="900" dirty="0"/>
              <a:t>://</a:t>
            </a:r>
            <a:r>
              <a:rPr lang="ru-RU" sz="900" dirty="0" err="1"/>
              <a:t>www.atmel.com</a:t>
            </a:r>
            <a:r>
              <a:rPr lang="ru-RU" sz="900" dirty="0"/>
              <a:t>/</a:t>
            </a:r>
            <a:r>
              <a:rPr lang="ru-RU" sz="900" dirty="0" err="1"/>
              <a:t>webdoc</a:t>
            </a:r>
            <a:r>
              <a:rPr lang="ru-RU" sz="900" dirty="0"/>
              <a:t>/</a:t>
            </a:r>
            <a:r>
              <a:rPr lang="ru-RU" sz="900" dirty="0" err="1"/>
              <a:t>AVRLibcReferenceManual</a:t>
            </a:r>
            <a:r>
              <a:rPr lang="ru-RU" sz="900" dirty="0"/>
              <a:t>/malloc_1malloc_tunables.html</a:t>
            </a:r>
          </a:p>
        </p:txBody>
      </p:sp>
    </p:spTree>
    <p:extLst>
      <p:ext uri="{BB962C8B-B14F-4D97-AF65-F5344CB8AC3E}">
        <p14:creationId xmlns:p14="http://schemas.microsoft.com/office/powerpoint/2010/main" val="16600198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Memory maps – external SRAM/separated stack</a:t>
            </a:r>
            <a:endParaRPr lang="ru-RU" sz="3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06" y="2447411"/>
            <a:ext cx="7137336" cy="281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5323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Memory maps – external SRAM/mixed stack</a:t>
            </a:r>
            <a:endParaRPr lang="ru-RU" sz="300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789" y="2314756"/>
            <a:ext cx="63817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932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Detecting “standard” functions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AVR world there are a lot of different compilers, libraries and even </a:t>
            </a:r>
            <a:r>
              <a:rPr lang="en-US" dirty="0" err="1"/>
              <a:t>RToSes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Thus, “standard” function could vary</a:t>
            </a:r>
          </a:p>
          <a:p>
            <a:r>
              <a:rPr lang="en-US" dirty="0">
                <a:solidFill>
                  <a:srgbClr val="000000"/>
                </a:solidFill>
              </a:rPr>
              <a:t>More bad news: memory model and optimization options can change function</a:t>
            </a:r>
          </a:p>
          <a:p>
            <a:r>
              <a:rPr lang="en-US" dirty="0">
                <a:solidFill>
                  <a:srgbClr val="000000"/>
                </a:solidFill>
              </a:rPr>
              <a:t>The best approach is to try to detect functions like </a:t>
            </a:r>
            <a:r>
              <a:rPr lang="en-US" dirty="0" err="1">
                <a:solidFill>
                  <a:srgbClr val="000000"/>
                </a:solidFill>
              </a:rPr>
              <a:t>malloc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err="1">
                <a:solidFill>
                  <a:srgbClr val="000000"/>
                </a:solidFill>
              </a:rPr>
              <a:t>str</a:t>
            </a:r>
            <a:r>
              <a:rPr lang="en-US" dirty="0">
                <a:solidFill>
                  <a:srgbClr val="000000"/>
                </a:solidFill>
              </a:rPr>
              <a:t>(n)</a:t>
            </a:r>
            <a:r>
              <a:rPr lang="en-US" dirty="0" err="1">
                <a:solidFill>
                  <a:srgbClr val="000000"/>
                </a:solidFill>
              </a:rPr>
              <a:t>cpy</a:t>
            </a:r>
            <a:r>
              <a:rPr lang="en-US" dirty="0">
                <a:solidFill>
                  <a:srgbClr val="000000"/>
                </a:solidFill>
              </a:rPr>
              <a:t> and then find the exact compiler/options that generates this code</a:t>
            </a:r>
          </a:p>
          <a:p>
            <a:r>
              <a:rPr lang="en-US" dirty="0">
                <a:solidFill>
                  <a:srgbClr val="000000"/>
                </a:solidFill>
              </a:rPr>
              <a:t>After that, use function signatures to restore the rest of the code</a:t>
            </a:r>
          </a:p>
          <a:p>
            <a:r>
              <a:rPr lang="en-US" dirty="0">
                <a:solidFill>
                  <a:srgbClr val="000000"/>
                </a:solidFill>
              </a:rPr>
              <a:t>In Radare2, you could use </a:t>
            </a:r>
            <a:r>
              <a:rPr lang="en-US" dirty="0" err="1">
                <a:solidFill>
                  <a:srgbClr val="000000"/>
                </a:solidFill>
              </a:rPr>
              <a:t>zignatures</a:t>
            </a:r>
            <a:r>
              <a:rPr lang="en-US" dirty="0">
                <a:solidFill>
                  <a:srgbClr val="000000"/>
                </a:solidFill>
              </a:rPr>
              <a:t> or </a:t>
            </a:r>
            <a:r>
              <a:rPr lang="en-US" dirty="0" err="1">
                <a:solidFill>
                  <a:srgbClr val="000000"/>
                </a:solidFill>
              </a:rPr>
              <a:t>Yara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77743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32023" y="2327801"/>
            <a:ext cx="6858000" cy="1790700"/>
          </a:xfrm>
        </p:spPr>
        <p:txBody>
          <a:bodyPr/>
          <a:lstStyle/>
          <a:p>
            <a:r>
              <a:rPr lang="en-US" dirty="0"/>
              <a:t>Example 3.3</a:t>
            </a:r>
            <a:br>
              <a:rPr lang="en-US" dirty="0"/>
            </a:br>
            <a:r>
              <a:rPr lang="en-US" dirty="0"/>
              <a:t> More complex ROP</a:t>
            </a:r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7" y="1015067"/>
            <a:ext cx="2412625" cy="9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424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95032" y="2483336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 3.1</a:t>
            </a:r>
            <a:br>
              <a:rPr lang="en-US" dirty="0"/>
            </a:br>
            <a:r>
              <a:rPr lang="en-US" dirty="0"/>
              <a:t> ret 2 function</a:t>
            </a:r>
            <a:br>
              <a:rPr lang="en-US" dirty="0"/>
            </a:br>
            <a:r>
              <a:rPr lang="en-US" sz="1800" dirty="0"/>
              <a:t>Build exploit that starts with ABC but calls </a:t>
            </a:r>
            <a:r>
              <a:rPr lang="en-US" sz="1800" dirty="0" err="1"/>
              <a:t>switchgreen</a:t>
            </a:r>
            <a:r>
              <a:rPr lang="en-US" sz="1800" dirty="0"/>
              <a:t>() function</a:t>
            </a:r>
            <a:endParaRPr lang="ru-RU" sz="180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41" y="951718"/>
            <a:ext cx="2459750" cy="9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04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2428322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 3.3</a:t>
            </a:r>
            <a:br>
              <a:rPr lang="en-US" dirty="0"/>
            </a:br>
            <a:r>
              <a:rPr lang="en-US" dirty="0"/>
              <a:t> Print something else</a:t>
            </a:r>
            <a:br>
              <a:rPr lang="en-US" dirty="0"/>
            </a:br>
            <a:r>
              <a:rPr lang="en-US" sz="2025" dirty="0"/>
              <a:t>3.3.1 Build exploit that prints “a few seconds…”</a:t>
            </a:r>
            <a:br>
              <a:rPr lang="en-US" sz="2025" dirty="0"/>
            </a:br>
            <a:r>
              <a:rPr lang="en-US" sz="2025" dirty="0"/>
              <a:t>3.3.2 (homework) Build exploit that prints “blink a few seconds…”</a:t>
            </a:r>
            <a:endParaRPr lang="ru-RU" sz="2025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41" y="951718"/>
            <a:ext cx="2459750" cy="9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22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8135" y="1486118"/>
            <a:ext cx="8147215" cy="1271377"/>
          </a:xfrm>
        </p:spPr>
        <p:txBody>
          <a:bodyPr>
            <a:noAutofit/>
          </a:bodyPr>
          <a:lstStyle/>
          <a:p>
            <a:r>
              <a:rPr lang="en-US" sz="3200" dirty="0"/>
              <a:t>It is possible to construct ROP with a debugger…</a:t>
            </a:r>
            <a:br>
              <a:rPr lang="en-US" sz="3200" dirty="0"/>
            </a:br>
            <a:r>
              <a:rPr lang="en-US" sz="3200" dirty="0"/>
              <a:t>	…But if you don’t have one, how could you 	determine the overflow point?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3105632"/>
            <a:ext cx="7886700" cy="23843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r>
              <a:rPr lang="en-US" sz="2700" dirty="0">
                <a:solidFill>
                  <a:srgbClr val="000000"/>
                </a:solidFill>
              </a:rPr>
              <a:t>Reverse firmware </a:t>
            </a:r>
            <a:r>
              <a:rPr lang="en-US" sz="2700" dirty="0"/>
              <a:t>and use an external analysis to find function that overflows</a:t>
            </a:r>
          </a:p>
          <a:p>
            <a:r>
              <a:rPr lang="en-US" sz="2700" dirty="0" err="1"/>
              <a:t>Bruteforce</a:t>
            </a:r>
            <a:r>
              <a:rPr lang="en-US" sz="2700" dirty="0"/>
              <a:t> it!</a:t>
            </a:r>
            <a:endParaRPr lang="ru-RU" sz="2700" dirty="0"/>
          </a:p>
        </p:txBody>
      </p:sp>
    </p:spTree>
    <p:extLst>
      <p:ext uri="{BB962C8B-B14F-4D97-AF65-F5344CB8AC3E}">
        <p14:creationId xmlns:p14="http://schemas.microsoft.com/office/powerpoint/2010/main" val="13840096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37088" y="2163980"/>
            <a:ext cx="6858000" cy="1263865"/>
          </a:xfrm>
        </p:spPr>
        <p:txBody>
          <a:bodyPr>
            <a:normAutofit fontScale="90000"/>
          </a:bodyPr>
          <a:lstStyle/>
          <a:p>
            <a:r>
              <a:rPr lang="en-US" dirty="0"/>
              <a:t>Arduino blink </a:t>
            </a:r>
            <a:br>
              <a:rPr lang="en-US" dirty="0"/>
            </a:br>
            <a:r>
              <a:rPr lang="en-US" dirty="0"/>
              <a:t>(ROP without debugger)</a:t>
            </a:r>
            <a:endParaRPr lang="ru-RU" sz="1500" dirty="0">
              <a:latin typeface="+mn-lt"/>
              <a:ea typeface="Courier New" charset="0"/>
              <a:cs typeface="Courier New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7" y="1015067"/>
            <a:ext cx="2412625" cy="9572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1802" y="3949784"/>
            <a:ext cx="66523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500" dirty="0">
                <a:ea typeface="Courier New" charset="0"/>
                <a:cs typeface="Courier New" charset="0"/>
              </a:rPr>
              <a:t>Connect </a:t>
            </a:r>
            <a:r>
              <a:rPr lang="en-US" sz="1500" dirty="0" err="1">
                <a:ea typeface="Courier New" charset="0"/>
                <a:cs typeface="Courier New" charset="0"/>
              </a:rPr>
              <a:t>Arduino</a:t>
            </a:r>
            <a:r>
              <a:rPr lang="en-US" sz="1500" dirty="0">
                <a:ea typeface="Courier New" charset="0"/>
                <a:cs typeface="Courier New" charset="0"/>
              </a:rPr>
              <a:t> board using </a:t>
            </a:r>
            <a:r>
              <a:rPr lang="en-US" sz="1500" dirty="0" err="1">
                <a:ea typeface="Courier New" charset="0"/>
                <a:cs typeface="Courier New" charset="0"/>
              </a:rPr>
              <a:t>MicroUSB</a:t>
            </a:r>
            <a:r>
              <a:rPr lang="en-US" sz="1500" dirty="0">
                <a:ea typeface="Courier New" charset="0"/>
                <a:cs typeface="Courier New" charset="0"/>
              </a:rPr>
              <a:t> cable</a:t>
            </a:r>
          </a:p>
          <a:p>
            <a:endParaRPr lang="en-US" sz="1500" dirty="0">
              <a:ea typeface="Courier New" charset="0"/>
              <a:cs typeface="Courier New" charset="0"/>
            </a:endParaRPr>
          </a:p>
          <a:p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cd /home/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radare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/workshop/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ex_arduino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5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make upload </a:t>
            </a:r>
            <a:r>
              <a:rPr lang="en-US" sz="1500" dirty="0">
                <a:ea typeface="Courier New" charset="0"/>
                <a:cs typeface="Courier New" charset="0"/>
              </a:rPr>
              <a:t>(click reset on </a:t>
            </a:r>
            <a:r>
              <a:rPr lang="en-US" sz="1500" dirty="0" err="1">
                <a:ea typeface="Courier New" charset="0"/>
                <a:cs typeface="Courier New" charset="0"/>
              </a:rPr>
              <a:t>arduino</a:t>
            </a:r>
            <a:r>
              <a:rPr lang="en-US" sz="1500" dirty="0">
                <a:ea typeface="Courier New" charset="0"/>
                <a:cs typeface="Courier New" charset="0"/>
              </a:rPr>
              <a:t> just before it)</a:t>
            </a:r>
            <a:br>
              <a:rPr lang="en-US" sz="1500" dirty="0">
                <a:ea typeface="Courier New" charset="0"/>
                <a:cs typeface="Courier New" charset="0"/>
              </a:rPr>
            </a:br>
            <a:endParaRPr lang="en-US" sz="1500" dirty="0">
              <a:ea typeface="Courier New" charset="0"/>
              <a:cs typeface="Courier New" charset="0"/>
            </a:endParaRPr>
          </a:p>
          <a:p>
            <a:pPr marL="257175" indent="-257175">
              <a:buFont typeface="Arial"/>
              <a:buChar char="•"/>
            </a:pPr>
            <a:r>
              <a:rPr lang="en-US" sz="1500" dirty="0">
                <a:ea typeface="Courier New" charset="0"/>
                <a:cs typeface="Courier New" charset="0"/>
              </a:rPr>
              <a:t>Run </a:t>
            </a:r>
            <a:r>
              <a:rPr lang="en-US" sz="1500" dirty="0" err="1">
                <a:ea typeface="Courier New" charset="0"/>
                <a:cs typeface="Courier New" charset="0"/>
              </a:rPr>
              <a:t>cutecom</a:t>
            </a:r>
            <a:r>
              <a:rPr lang="en-US" sz="1500" dirty="0">
                <a:ea typeface="Courier New" charset="0"/>
                <a:cs typeface="Courier New" charset="0"/>
              </a:rPr>
              <a:t> and connect to /</a:t>
            </a:r>
            <a:r>
              <a:rPr lang="en-US" sz="1500" dirty="0" err="1">
                <a:ea typeface="Courier New" charset="0"/>
                <a:cs typeface="Courier New" charset="0"/>
              </a:rPr>
              <a:t>dev</a:t>
            </a:r>
            <a:r>
              <a:rPr lang="en-US" sz="1500" dirty="0">
                <a:ea typeface="Courier New" charset="0"/>
                <a:cs typeface="Courier New" charset="0"/>
              </a:rPr>
              <a:t>/ttyACM0 using speed 9600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7908628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37088" y="2309129"/>
            <a:ext cx="6858000" cy="1684117"/>
          </a:xfrm>
        </p:spPr>
        <p:txBody>
          <a:bodyPr>
            <a:normAutofit fontScale="90000"/>
          </a:bodyPr>
          <a:lstStyle/>
          <a:p>
            <a:r>
              <a:rPr lang="en-US" dirty="0"/>
              <a:t>Arduino blink </a:t>
            </a:r>
            <a:br>
              <a:rPr lang="en-US" dirty="0"/>
            </a:br>
            <a:r>
              <a:rPr lang="en-US" dirty="0"/>
              <a:t>(ROP without </a:t>
            </a:r>
            <a:r>
              <a:rPr lang="en-US" dirty="0">
                <a:solidFill>
                  <a:srgbClr val="000000"/>
                </a:solidFill>
              </a:rPr>
              <a:t>debugger)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800" dirty="0">
                <a:solidFill>
                  <a:srgbClr val="000000"/>
                </a:solidFill>
              </a:rPr>
              <a:t>Modify ROP chain to generate another blinking pattern</a:t>
            </a:r>
            <a:endParaRPr lang="ru-RU" sz="1800" dirty="0">
              <a:solidFill>
                <a:srgbClr val="000000"/>
              </a:solidFill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41" y="951718"/>
            <a:ext cx="2459750" cy="9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2966269"/>
            <a:ext cx="7886700" cy="737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AVR “features”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26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2245925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4: Post-exploitation</a:t>
            </a:r>
            <a:br>
              <a:rPr lang="en-US" dirty="0"/>
            </a:br>
            <a:r>
              <a:rPr lang="en-US"/>
              <a:t>&amp;&amp; Tricks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1049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 we want? (again)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Evade watchdog</a:t>
            </a:r>
          </a:p>
          <a:p>
            <a:r>
              <a:rPr lang="en-US" dirty="0"/>
              <a:t>Work with persistent memory (EEPROM and Flash)</a:t>
            </a:r>
          </a:p>
          <a:p>
            <a:r>
              <a:rPr lang="en-US" dirty="0">
                <a:solidFill>
                  <a:srgbClr val="000000"/>
                </a:solidFill>
              </a:rPr>
              <a:t>Stay persistent in device</a:t>
            </a:r>
          </a:p>
          <a:p>
            <a:r>
              <a:rPr lang="en-US" dirty="0">
                <a:solidFill>
                  <a:srgbClr val="000000"/>
                </a:solidFill>
              </a:rPr>
              <a:t>Control device over long time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393640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Evade the watchdog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8432" y="2226469"/>
            <a:ext cx="8016919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most cases, there three ways: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Find a ROP with </a:t>
            </a:r>
            <a:r>
              <a:rPr lang="en-US" b="1" dirty="0"/>
              <a:t>WDR</a:t>
            </a:r>
            <a:r>
              <a:rPr lang="en-US" dirty="0"/>
              <a:t> and periodically jump on it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Find watchdog disabling code and try to jump on it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Construct watchdog disabling </a:t>
            </a:r>
            <a:r>
              <a:rPr lang="en-US" dirty="0">
                <a:solidFill>
                  <a:srgbClr val="000000"/>
                </a:solidFill>
              </a:rPr>
              <a:t>code using </a:t>
            </a:r>
            <a:r>
              <a:rPr lang="en-US" dirty="0"/>
              <a:t>watchdog enabling code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295" y="365126"/>
            <a:ext cx="2717656" cy="2038242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720415"/>
            <a:ext cx="4619625" cy="1857375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H="1">
            <a:off x="4019914" y="4983478"/>
            <a:ext cx="2717157" cy="10504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50624" y="4549221"/>
            <a:ext cx="2600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r18 to 0 and JMP here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8495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Fun and scary things to do with memory</a:t>
            </a:r>
            <a:r>
              <a:rPr lang="is-IS" sz="3600" dirty="0"/>
              <a:t>…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Read/write EEPROM (and extract cryptographic keys)</a:t>
            </a:r>
          </a:p>
          <a:p>
            <a:r>
              <a:rPr lang="en-US" dirty="0"/>
              <a:t>Read parts of flash (e.g., read locked </a:t>
            </a:r>
            <a:r>
              <a:rPr lang="en-US" dirty="0" err="1"/>
              <a:t>bootloader</a:t>
            </a:r>
            <a:r>
              <a:rPr lang="en-US" dirty="0"/>
              <a:t> section) </a:t>
            </a:r>
          </a:p>
          <a:p>
            <a:pPr lvl="1">
              <a:buFont typeface="Lucida Grande"/>
              <a:buChar char="-"/>
            </a:pPr>
            <a:r>
              <a:rPr lang="en-US" dirty="0"/>
              <a:t>Could be more useful than it seems</a:t>
            </a:r>
          </a:p>
          <a:p>
            <a:r>
              <a:rPr lang="en-US" dirty="0"/>
              <a:t>Staying persistent (writing flash)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964" y="4439200"/>
            <a:ext cx="1635919" cy="14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219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627150"/>
            <a:ext cx="7886700" cy="994172"/>
          </a:xfrm>
        </p:spPr>
        <p:txBody>
          <a:bodyPr>
            <a:normAutofit/>
          </a:bodyPr>
          <a:lstStyle/>
          <a:p>
            <a:r>
              <a:rPr lang="en-US" sz="4000" dirty="0"/>
              <a:t>Reading EEPROM/Flash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cases it is easy to find gadget(s) that reads byte from EEPROM or flash and stores it somewhere</a:t>
            </a:r>
          </a:p>
          <a:p>
            <a:r>
              <a:rPr lang="en-US" dirty="0"/>
              <a:t>We could </a:t>
            </a:r>
            <a:r>
              <a:rPr lang="en-US" dirty="0">
                <a:solidFill>
                  <a:srgbClr val="000000"/>
                </a:solidFill>
              </a:rPr>
              <a:t>send this byte </a:t>
            </a:r>
            <a:r>
              <a:rPr lang="en-US" dirty="0"/>
              <a:t>back over UART or any external channel gadgets</a:t>
            </a:r>
          </a:p>
          <a:p>
            <a:r>
              <a:rPr lang="en-US" dirty="0"/>
              <a:t>Not always possible, but there are good chances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99172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635348"/>
            <a:ext cx="7886700" cy="994172"/>
          </a:xfrm>
        </p:spPr>
        <p:txBody>
          <a:bodyPr>
            <a:normAutofit/>
          </a:bodyPr>
          <a:lstStyle/>
          <a:p>
            <a:r>
              <a:rPr lang="en-US" sz="4000" dirty="0"/>
              <a:t>Writing flash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Writing flash is locked during normal program execution</a:t>
            </a:r>
          </a:p>
          <a:p>
            <a:r>
              <a:rPr lang="en-US" dirty="0"/>
              <a:t>However, if you use “jump-to-</a:t>
            </a:r>
            <a:r>
              <a:rPr lang="en-US" dirty="0" err="1"/>
              <a:t>bootloader</a:t>
            </a:r>
            <a:r>
              <a:rPr lang="en-US" dirty="0"/>
              <a:t>” trick, you could write flash from </a:t>
            </a:r>
            <a:r>
              <a:rPr lang="en-US" dirty="0" err="1"/>
              <a:t>bootloader</a:t>
            </a:r>
            <a:r>
              <a:rPr lang="en-US" dirty="0"/>
              <a:t> sections</a:t>
            </a:r>
          </a:p>
          <a:p>
            <a:r>
              <a:rPr lang="en-US" dirty="0"/>
              <a:t>To do this, you need </a:t>
            </a:r>
            <a:r>
              <a:rPr lang="en-US" dirty="0" err="1"/>
              <a:t>bootloader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which has enough gadgets</a:t>
            </a:r>
          </a:p>
          <a:p>
            <a:r>
              <a:rPr lang="en-US" dirty="0"/>
              <a:t>Modern </a:t>
            </a:r>
            <a:r>
              <a:rPr lang="en-US" dirty="0" err="1"/>
              <a:t>bootloaders</a:t>
            </a:r>
            <a:r>
              <a:rPr lang="en-US" dirty="0"/>
              <a:t> are large and you may be lucky quite often (e.g. Arduino </a:t>
            </a:r>
            <a:r>
              <a:rPr lang="en-US" dirty="0" err="1"/>
              <a:t>bootloader</a:t>
            </a:r>
            <a:r>
              <a:rPr lang="en-US" dirty="0"/>
              <a:t>)</a:t>
            </a:r>
          </a:p>
          <a:p>
            <a:r>
              <a:rPr lang="en-US" dirty="0"/>
              <a:t>Remember to </a:t>
            </a:r>
            <a:r>
              <a:rPr lang="en-US" b="1" dirty="0"/>
              <a:t>disable interrupts</a:t>
            </a:r>
            <a:r>
              <a:rPr lang="en-US" dirty="0"/>
              <a:t> before jumping to </a:t>
            </a:r>
            <a:r>
              <a:rPr lang="en-US" dirty="0" err="1"/>
              <a:t>bootloader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73810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“Infinite-ROP” trick*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Set array to some “upper” stack address (A1) and N to some value (128/256/</a:t>
            </a:r>
            <a:r>
              <a:rPr lang="en-US" dirty="0" err="1"/>
              <a:t>etc</a:t>
            </a:r>
            <a:r>
              <a:rPr lang="en-US" dirty="0"/>
              <a:t>) and JMP to read(..)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Output ROP-chain from UART to A1.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Set SPH/SPL to A1 (gadgets could be got from </a:t>
            </a:r>
            <a:r>
              <a:rPr lang="en-US" dirty="0" err="1"/>
              <a:t>init</a:t>
            </a:r>
            <a:r>
              <a:rPr lang="en-US" dirty="0"/>
              <a:t> code)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JMP to RET.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???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Profit!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forget to include 1 and 3-4 gadgets in the ROP-chain that you are sending by UART.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453145" y="6484242"/>
            <a:ext cx="658599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*Possible on </a:t>
            </a:r>
            <a:r>
              <a:rPr lang="en-US" sz="1350" dirty="0" err="1"/>
              <a:t>firmwares</a:t>
            </a:r>
            <a:r>
              <a:rPr lang="en-US" sz="1350" dirty="0"/>
              <a:t> with read(array, N) from UART functions and complex </a:t>
            </a:r>
            <a:r>
              <a:rPr lang="en-US" sz="1350" dirty="0" err="1"/>
              <a:t>init</a:t>
            </a:r>
            <a:r>
              <a:rPr lang="en-US" sz="1350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3136937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20793" y="5184734"/>
            <a:ext cx="6858000" cy="763929"/>
          </a:xfrm>
        </p:spPr>
        <p:txBody>
          <a:bodyPr>
            <a:normAutofit fontScale="90000"/>
          </a:bodyPr>
          <a:lstStyle/>
          <a:p>
            <a:r>
              <a:rPr lang="en-US"/>
              <a:t>Mitigations</a:t>
            </a:r>
            <a:endParaRPr lang="ru-RU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322" y="1135042"/>
            <a:ext cx="4872941" cy="36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777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Mitigations (software)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Safe coding/Don’t trust external data (read 24 deadly sins of computer security)</a:t>
            </a:r>
          </a:p>
          <a:p>
            <a:r>
              <a:rPr lang="en-US" dirty="0"/>
              <a:t>Reduce code size (less code -&gt; less ROP gadgets)</a:t>
            </a:r>
          </a:p>
          <a:p>
            <a:r>
              <a:rPr lang="en-US" dirty="0"/>
              <a:t>Use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rjmp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jmp</a:t>
            </a:r>
            <a:r>
              <a:rPr lang="en-US" dirty="0"/>
              <a:t> instead of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call/ret</a:t>
            </a:r>
            <a:r>
              <a:rPr lang="en-US" dirty="0">
                <a:ea typeface="Courier New" charset="0"/>
                <a:cs typeface="Courier New" charset="0"/>
              </a:rPr>
              <a:t> (</a:t>
            </a:r>
            <a:r>
              <a:rPr lang="en-US" dirty="0">
                <a:solidFill>
                  <a:srgbClr val="000000"/>
                </a:solidFill>
                <a:ea typeface="Courier New" charset="0"/>
                <a:cs typeface="Courier New" charset="0"/>
              </a:rPr>
              <a:t>but </a:t>
            </a:r>
            <a:r>
              <a:rPr lang="en-US" dirty="0">
                <a:ea typeface="Courier New" charset="0"/>
                <a:cs typeface="Courier New" charset="0"/>
              </a:rPr>
              <a:t>it won’t save you from ret2 function)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Use</a:t>
            </a:r>
            <a:r>
              <a:rPr lang="en-US" dirty="0">
                <a:solidFill>
                  <a:srgbClr val="FF0000"/>
                </a:solidFill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rgbClr val="000000"/>
                </a:solidFill>
                <a:ea typeface="Courier New" charset="0"/>
                <a:cs typeface="Courier New" charset="0"/>
              </a:rPr>
              <a:t>“inconvenient” </a:t>
            </a:r>
            <a:r>
              <a:rPr lang="en-US" dirty="0">
                <a:ea typeface="Courier New" charset="0"/>
                <a:cs typeface="Courier New" charset="0"/>
              </a:rPr>
              <a:t>memory models with small stack 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Use stack canaries in your RTOS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Limit external libraries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Use watchdogs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Periodically check stack limits (to avoid stack expansion tricks)</a:t>
            </a:r>
            <a:endParaRPr lang="ru-RU" dirty="0"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5669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Mitigations (hardware)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Courier New" charset="0"/>
                <a:cs typeface="Courier New" charset="0"/>
              </a:rPr>
              <a:t>Disable JTAG/debuggers/</a:t>
            </a:r>
            <a:r>
              <a:rPr lang="en-US" dirty="0" err="1">
                <a:ea typeface="Courier New" charset="0"/>
                <a:cs typeface="Courier New" charset="0"/>
              </a:rPr>
              <a:t>etc</a:t>
            </a:r>
            <a:r>
              <a:rPr lang="en-US" dirty="0">
                <a:ea typeface="Courier New" charset="0"/>
                <a:cs typeface="Courier New" charset="0"/>
              </a:rPr>
              <a:t>, remove pins/wires of JTAG/ISP/UART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Write lock bits to 0/0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Use multilayered PCBs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Use external/hardware watchdogs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Use modern MCUs (more secure against various hardware attacks)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Use external safety controls/processors</a:t>
            </a:r>
          </a:p>
          <a:p>
            <a:endParaRPr lang="en-US" dirty="0"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ea typeface="Courier New" charset="0"/>
                <a:cs typeface="Courier New" charset="0"/>
              </a:rPr>
              <a:t>And last, but not least: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Beware of Dmitry </a:t>
            </a:r>
            <a:r>
              <a:rPr lang="en-US" dirty="0" err="1">
                <a:ea typeface="Courier New" charset="0"/>
                <a:cs typeface="Courier New" charset="0"/>
              </a:rPr>
              <a:t>Nedospasov</a:t>
            </a:r>
            <a:r>
              <a:rPr lang="en-US" dirty="0">
                <a:ea typeface="Courier New" charset="0"/>
                <a:cs typeface="Courier New" charset="0"/>
              </a:rPr>
              <a:t> </a:t>
            </a:r>
            <a:r>
              <a:rPr lang="en-US" dirty="0">
                <a:ea typeface="Courier New" charset="0"/>
                <a:cs typeface="Courier New" charset="0"/>
                <a:sym typeface="Wingdings"/>
              </a:rPr>
              <a:t>;-)</a:t>
            </a:r>
            <a:endParaRPr lang="en-US" dirty="0"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ru-RU" dirty="0"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68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AVR-8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MCU (</a:t>
            </a:r>
            <a:r>
              <a:rPr lang="en-US" dirty="0" err="1"/>
              <a:t>MicroController</a:t>
            </a:r>
            <a:r>
              <a:rPr lang="en-US" dirty="0"/>
              <a:t> Unit) -- single computer chip designed for embedded applications</a:t>
            </a:r>
          </a:p>
          <a:p>
            <a:r>
              <a:rPr lang="en-US" dirty="0"/>
              <a:t>Low-power</a:t>
            </a:r>
          </a:p>
          <a:p>
            <a:r>
              <a:rPr lang="en-US" dirty="0"/>
              <a:t>Integrated RAM and ROM (SRAM + EEPROM + Flash)</a:t>
            </a:r>
          </a:p>
          <a:p>
            <a:r>
              <a:rPr lang="en-US" dirty="0"/>
              <a:t>Some models could work with external SRAM</a:t>
            </a:r>
          </a:p>
          <a:p>
            <a:r>
              <a:rPr lang="en-US" dirty="0"/>
              <a:t>8-bit, word size is 16 bit (2 bytes)</a:t>
            </a:r>
          </a:p>
          <a:p>
            <a:r>
              <a:rPr lang="en-US" dirty="0"/>
              <a:t>Higher integration </a:t>
            </a:r>
          </a:p>
          <a:p>
            <a:r>
              <a:rPr lang="en-US" dirty="0"/>
              <a:t>Single core/Interrupts</a:t>
            </a:r>
          </a:p>
          <a:p>
            <a:r>
              <a:rPr lang="en-US" dirty="0"/>
              <a:t>Low-</a:t>
            </a:r>
            <a:r>
              <a:rPr lang="en-US" dirty="0" err="1"/>
              <a:t>freq</a:t>
            </a:r>
            <a:r>
              <a:rPr lang="en-US" dirty="0"/>
              <a:t> (&lt;20MHz in most cases)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171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713758"/>
            <a:ext cx="7886700" cy="994172"/>
          </a:xfrm>
        </p:spPr>
        <p:txBody>
          <a:bodyPr>
            <a:normAutofit/>
          </a:bodyPr>
          <a:lstStyle/>
          <a:p>
            <a:r>
              <a:rPr lang="en-US" sz="4000" dirty="0"/>
              <a:t>Conclusions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RCE on embedded systems isn’t so hard as it seems.</a:t>
            </a:r>
          </a:p>
          <a:p>
            <a:r>
              <a:rPr lang="en-US" dirty="0"/>
              <a:t>Abuse of functionality is the main consequence of such attacks</a:t>
            </a:r>
          </a:p>
          <a:p>
            <a:r>
              <a:rPr lang="en-US" dirty="0"/>
              <a:t>However, more scary things like extracting </a:t>
            </a:r>
            <a:r>
              <a:rPr lang="en-US" dirty="0" err="1"/>
              <a:t>cipherkeys</a:t>
            </a:r>
            <a:r>
              <a:rPr lang="en-US" dirty="0"/>
              <a:t> or rewriting the flash are possible</a:t>
            </a:r>
          </a:p>
          <a:p>
            <a:r>
              <a:rPr lang="en-US" dirty="0"/>
              <a:t>When developing embedded system remember that security also should be part of the software DLC process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7325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696518"/>
            <a:ext cx="7886700" cy="994172"/>
          </a:xfrm>
        </p:spPr>
        <p:txBody>
          <a:bodyPr>
            <a:normAutofit/>
          </a:bodyPr>
          <a:lstStyle/>
          <a:p>
            <a:r>
              <a:rPr lang="en-US" sz="4000" dirty="0"/>
              <a:t>Books/links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969" y="1670977"/>
            <a:ext cx="7886700" cy="3024640"/>
          </a:xfrm>
        </p:spPr>
        <p:txBody>
          <a:bodyPr>
            <a:noAutofit/>
          </a:bodyPr>
          <a:lstStyle/>
          <a:p>
            <a:pPr marL="0" indent="0" fontAlgn="ctr">
              <a:buNone/>
            </a:pPr>
            <a:endParaRPr lang="en-US" sz="1350" dirty="0"/>
          </a:p>
          <a:p>
            <a:pPr fontAlgn="ctr"/>
            <a:r>
              <a:rPr lang="en-US" sz="1350" dirty="0"/>
              <a:t>Atmega128 </a:t>
            </a:r>
            <a:r>
              <a:rPr lang="en-US" sz="1350" dirty="0" err="1"/>
              <a:t>disasm</a:t>
            </a:r>
            <a:r>
              <a:rPr lang="en-US" sz="1350" dirty="0"/>
              <a:t> thread: </a:t>
            </a:r>
            <a:r>
              <a:rPr lang="en-US" sz="1350" dirty="0">
                <a:hlinkClick r:id="rId2"/>
              </a:rPr>
              <a:t>http://www.avrfreaks.net/forum/disassembly-atmega128-bin-file</a:t>
            </a:r>
            <a:endParaRPr lang="en-US" sz="1350" dirty="0"/>
          </a:p>
          <a:p>
            <a:pPr fontAlgn="ctr"/>
            <a:r>
              <a:rPr lang="en-US" sz="1350" dirty="0"/>
              <a:t>Exploiting buffer overflows on </a:t>
            </a:r>
            <a:r>
              <a:rPr lang="en-US" sz="1350" dirty="0" err="1"/>
              <a:t>arduino</a:t>
            </a:r>
            <a:r>
              <a:rPr lang="en-US" sz="1350" dirty="0"/>
              <a:t>: </a:t>
            </a:r>
            <a:r>
              <a:rPr lang="en-US" sz="1350" dirty="0">
                <a:hlinkClick r:id="rId3"/>
              </a:rPr>
              <a:t>http://electronics.stackexchange.com/questions/78880/exploiting-stack-buffer-overflows-on-an-arduino</a:t>
            </a:r>
            <a:endParaRPr lang="en-US" sz="1350" dirty="0"/>
          </a:p>
          <a:p>
            <a:pPr fontAlgn="ctr"/>
            <a:r>
              <a:rPr lang="en-US" sz="1350" dirty="0"/>
              <a:t>Code Injection Attacks on Harvard-Architecture Devices: </a:t>
            </a:r>
            <a:r>
              <a:rPr lang="en-US" sz="1350" dirty="0">
                <a:hlinkClick r:id="rId4"/>
              </a:rPr>
              <a:t>http://arxiv.org/pdf/0901.3482.pdf</a:t>
            </a:r>
            <a:endParaRPr lang="en-US" sz="1350" dirty="0"/>
          </a:p>
          <a:p>
            <a:pPr fontAlgn="ctr"/>
            <a:r>
              <a:rPr lang="en-US" sz="1350" dirty="0"/>
              <a:t>Buffer overflow attack on an Atmega2560: </a:t>
            </a:r>
            <a:r>
              <a:rPr lang="en-US" sz="1350" dirty="0">
                <a:hlinkClick r:id="rId5"/>
              </a:rPr>
              <a:t>http://www.avrfreaks.net/forum/buffer-overflow-attack-atmega2560?page=all</a:t>
            </a:r>
            <a:endParaRPr lang="en-US" sz="1350" dirty="0"/>
          </a:p>
          <a:p>
            <a:pPr fontAlgn="ctr"/>
            <a:r>
              <a:rPr lang="en-US" sz="1350" dirty="0"/>
              <a:t>Jump to </a:t>
            </a:r>
            <a:r>
              <a:rPr lang="en-US" sz="1350" dirty="0" err="1"/>
              <a:t>bootloader</a:t>
            </a:r>
            <a:r>
              <a:rPr lang="en-US" sz="1350" dirty="0"/>
              <a:t>: </a:t>
            </a:r>
            <a:r>
              <a:rPr lang="en-US" sz="1350" dirty="0">
                <a:hlinkClick r:id="rId6"/>
              </a:rPr>
              <a:t>http://www.avrfreaks.net/forum/jump-bootloader-app-help-needed</a:t>
            </a:r>
            <a:endParaRPr lang="en-US" sz="1350" dirty="0"/>
          </a:p>
          <a:p>
            <a:pPr fontAlgn="ctr"/>
            <a:r>
              <a:rPr lang="en-US" sz="1350" dirty="0"/>
              <a:t>AVR </a:t>
            </a:r>
            <a:r>
              <a:rPr lang="en-US" sz="1350" dirty="0" err="1"/>
              <a:t>Libc</a:t>
            </a:r>
            <a:r>
              <a:rPr lang="en-US" sz="1350" dirty="0"/>
              <a:t> reference manual: </a:t>
            </a:r>
            <a:r>
              <a:rPr lang="en-US" sz="1350" dirty="0">
                <a:hlinkClick r:id="rId7"/>
              </a:rPr>
              <a:t>http://www.atmel.com/webdoc/AVRLibcReferenceManual/overview_1overview_avr-libc.html</a:t>
            </a:r>
            <a:endParaRPr lang="en-US" sz="1350" dirty="0"/>
          </a:p>
          <a:p>
            <a:r>
              <a:rPr lang="en-US" sz="1350" dirty="0"/>
              <a:t>AVR GCC calling conventions: </a:t>
            </a:r>
            <a:r>
              <a:rPr lang="en-US" sz="1350" dirty="0">
                <a:hlinkClick r:id="rId8"/>
              </a:rPr>
              <a:t>https://gcc.gnu.org/wiki/avr-gcc</a:t>
            </a:r>
            <a:endParaRPr lang="en-US" sz="1350" dirty="0"/>
          </a:p>
          <a:p>
            <a:r>
              <a:rPr lang="en-US" sz="1350" dirty="0"/>
              <a:t>Travis </a:t>
            </a:r>
            <a:r>
              <a:rPr lang="en-US" sz="1350" dirty="0" err="1"/>
              <a:t>Goodspeed</a:t>
            </a:r>
            <a:r>
              <a:rPr lang="en-US" sz="1350" dirty="0"/>
              <a:t>, Nifty Tricks and Sage Advice for </a:t>
            </a:r>
            <a:r>
              <a:rPr lang="en-US" sz="1350" dirty="0" err="1"/>
              <a:t>Shellcode</a:t>
            </a:r>
            <a:r>
              <a:rPr lang="en-US" sz="1350" dirty="0"/>
              <a:t> on Embedded Systems: </a:t>
            </a:r>
            <a:r>
              <a:rPr lang="en-US" sz="1350" dirty="0">
                <a:hlinkClick r:id="rId9" invalidUrl="https://conference.hitb.org/hitbsecconf2013ams/materials/D1T1 - Travis Goodspeed - Nifty Tricks and Sage Advice for Shellcode on Embedded Systems.pdf"/>
              </a:rPr>
              <a:t>https://conference.hitb.org/hitbsecconf2013ams/materials/D1T1%20-%20Travis%20Goodspeed%20-%20Nifty%20Tricks%20and%20Sage%20Advice%20for%20Shellcode%20on%20Embedded%20Systems.pdf</a:t>
            </a:r>
            <a:endParaRPr lang="en-US" sz="1350" dirty="0"/>
          </a:p>
          <a:p>
            <a:r>
              <a:rPr lang="en-US" sz="1350" dirty="0"/>
              <a:t>Pandora’s Cash Box: The Ghost Under Your POS: </a:t>
            </a:r>
            <a:r>
              <a:rPr lang="en-US" sz="1350" dirty="0">
                <a:hlinkClick r:id="rId10"/>
              </a:rPr>
              <a:t>https://recon.cx/2015/slides/recon2015-17-nitay-artenstein-shift-reduce-Pandora-s-Cash-Box-The-Ghost-Under-Your-POS.pdf</a:t>
            </a:r>
            <a:endParaRPr lang="en-US" sz="1350" dirty="0"/>
          </a:p>
          <a:p>
            <a:pPr marL="0" indent="0">
              <a:buNone/>
            </a:pPr>
            <a:endParaRPr lang="en-US" sz="1350" dirty="0"/>
          </a:p>
          <a:p>
            <a:endParaRPr lang="ru-RU" sz="1350" dirty="0"/>
          </a:p>
        </p:txBody>
      </p:sp>
    </p:spTree>
    <p:extLst>
      <p:ext uri="{BB962C8B-B14F-4D97-AF65-F5344CB8AC3E}">
        <p14:creationId xmlns:p14="http://schemas.microsoft.com/office/powerpoint/2010/main" val="10952005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Radare2. Links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1" y="2222134"/>
            <a:ext cx="7594418" cy="3263504"/>
          </a:xfrm>
        </p:spPr>
        <p:txBody>
          <a:bodyPr/>
          <a:lstStyle/>
          <a:p>
            <a:r>
              <a:rPr lang="en-US" dirty="0">
                <a:hlinkClick r:id="rId3"/>
              </a:rPr>
              <a:t>http://radare.org</a:t>
            </a:r>
            <a:endParaRPr lang="en-US" dirty="0"/>
          </a:p>
          <a:p>
            <a:r>
              <a:rPr lang="en-US" dirty="0">
                <a:hlinkClick r:id="rId4"/>
              </a:rPr>
              <a:t>https://github.com/pwntester/cheatsheets/blob/master/radare2.md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https://www.gitbook.com/book/radare/radare2book/details</a:t>
            </a:r>
            <a:r>
              <a:rPr lang="en-US" dirty="0"/>
              <a:t>     </a:t>
            </a:r>
          </a:p>
          <a:p>
            <a:r>
              <a:rPr lang="en-US" dirty="0">
                <a:hlinkClick r:id="rId6"/>
              </a:rPr>
              <a:t>https://github.com/radare/radare2ida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9839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59996" y="3423046"/>
            <a:ext cx="5024005" cy="1462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500" dirty="0"/>
              <a:t>@dark_k3y</a:t>
            </a:r>
          </a:p>
          <a:p>
            <a:pPr marL="0" indent="0" algn="ctr">
              <a:buNone/>
            </a:pPr>
            <a:r>
              <a:rPr lang="en-US" sz="1500" dirty="0"/>
              <a:t>@</a:t>
            </a:r>
            <a:r>
              <a:rPr lang="en-US" sz="1500" dirty="0" err="1"/>
              <a:t>dukeBarman</a:t>
            </a:r>
            <a:endParaRPr lang="en-US" sz="1500" dirty="0"/>
          </a:p>
          <a:p>
            <a:pPr marL="0" indent="0" algn="ctr">
              <a:buNone/>
            </a:pPr>
            <a:endParaRPr lang="en-US" sz="1500" dirty="0"/>
          </a:p>
          <a:p>
            <a:pPr marL="0" indent="0" algn="ctr">
              <a:buNone/>
            </a:pPr>
            <a:r>
              <a:rPr lang="en-US" sz="1500" dirty="0"/>
              <a:t>http://</a:t>
            </a:r>
            <a:r>
              <a:rPr lang="en-US" sz="1500" dirty="0" err="1"/>
              <a:t>radare.org</a:t>
            </a:r>
            <a:r>
              <a:rPr lang="en-US" sz="1500" dirty="0"/>
              <a:t>/r/</a:t>
            </a:r>
            <a:endParaRPr lang="ru-RU" sz="1500" dirty="0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48" y="1629147"/>
            <a:ext cx="2324100" cy="15525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88" y="4849232"/>
            <a:ext cx="1571625" cy="6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3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Higher Integration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Built-in SRAM, EEPROM an Flash</a:t>
            </a:r>
          </a:p>
          <a:p>
            <a:r>
              <a:rPr lang="en-US" dirty="0"/>
              <a:t>GPIO (discrete I/O pins)</a:t>
            </a:r>
          </a:p>
          <a:p>
            <a:r>
              <a:rPr lang="en-US" dirty="0"/>
              <a:t>UART(s)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C, SPI, CAN, </a:t>
            </a:r>
            <a:r>
              <a:rPr lang="is-IS" dirty="0"/>
              <a:t>…</a:t>
            </a:r>
          </a:p>
          <a:p>
            <a:r>
              <a:rPr lang="is-IS" dirty="0"/>
              <a:t>ADC</a:t>
            </a:r>
          </a:p>
          <a:p>
            <a:r>
              <a:rPr lang="is-IS" dirty="0"/>
              <a:t>PWM or DAC</a:t>
            </a:r>
          </a:p>
          <a:p>
            <a:r>
              <a:rPr lang="is-IS" dirty="0"/>
              <a:t>Timers</a:t>
            </a:r>
          </a:p>
          <a:p>
            <a:r>
              <a:rPr lang="is-IS" dirty="0"/>
              <a:t>Watchdog</a:t>
            </a:r>
          </a:p>
          <a:p>
            <a:r>
              <a:rPr lang="is-IS" dirty="0"/>
              <a:t>Clock generator and divider(s)</a:t>
            </a:r>
          </a:p>
          <a:p>
            <a:r>
              <a:rPr lang="en-US" dirty="0"/>
              <a:t>Comparator(s)</a:t>
            </a:r>
          </a:p>
          <a:p>
            <a:r>
              <a:rPr lang="en-US" dirty="0"/>
              <a:t>In-circuit programming and debugging support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48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AVRs are very different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26469"/>
            <a:ext cx="4584905" cy="32635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AtTiny13</a:t>
            </a:r>
          </a:p>
          <a:p>
            <a:r>
              <a:rPr lang="en-US" dirty="0"/>
              <a:t>Up to 20 MIPS </a:t>
            </a:r>
            <a:r>
              <a:rPr lang="en-US" dirty="0" err="1"/>
              <a:t>Througput</a:t>
            </a:r>
            <a:r>
              <a:rPr lang="en-US" dirty="0"/>
              <a:t> at 20 MHz</a:t>
            </a:r>
          </a:p>
          <a:p>
            <a:r>
              <a:rPr lang="en-US" dirty="0"/>
              <a:t>64 SRAM/64 EEPROM/1k Flash</a:t>
            </a:r>
          </a:p>
          <a:p>
            <a:r>
              <a:rPr lang="en-US" dirty="0"/>
              <a:t>Timer, ADC, 2 PWMs, Comparator, internal oscillator</a:t>
            </a:r>
          </a:p>
          <a:p>
            <a:r>
              <a:rPr lang="en-US" dirty="0"/>
              <a:t>0.24mA in active mode, 0.0001mA in sleep mode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545" y="2125267"/>
            <a:ext cx="3057525" cy="342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AVRs are very different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26469"/>
            <a:ext cx="4304686" cy="32635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Atmega32U4</a:t>
            </a:r>
          </a:p>
          <a:p>
            <a:r>
              <a:rPr lang="en-US" dirty="0"/>
              <a:t>2.5k SRAM/1k EEPROM/32k Flash</a:t>
            </a:r>
          </a:p>
          <a:p>
            <a:r>
              <a:rPr lang="en-US" dirty="0"/>
              <a:t>JTAG</a:t>
            </a:r>
          </a:p>
          <a:p>
            <a:r>
              <a:rPr lang="en-US" dirty="0"/>
              <a:t>USB</a:t>
            </a:r>
          </a:p>
          <a:p>
            <a:r>
              <a:rPr lang="en-US" dirty="0"/>
              <a:t>PLL, Timers, PWMs, Comparators, ADCs, UARTs, Temperatures sensors, SPI, I</a:t>
            </a:r>
            <a:r>
              <a:rPr lang="en-US" baseline="30000" dirty="0"/>
              <a:t>2</a:t>
            </a:r>
            <a:r>
              <a:rPr lang="en-US" dirty="0"/>
              <a:t>C, </a:t>
            </a:r>
            <a:r>
              <a:rPr lang="is-IS" dirty="0"/>
              <a:t>… =&gt; tons of stuff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540" y="1925242"/>
            <a:ext cx="3571875" cy="35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Agenda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0">
              <a:buNone/>
            </a:pPr>
            <a:r>
              <a:rPr lang="en-US" sz="3000" dirty="0"/>
              <a:t>Part 1: Quick </a:t>
            </a:r>
            <a:r>
              <a:rPr lang="en-US" sz="3000" b="1" dirty="0"/>
              <a:t>RJMP</a:t>
            </a:r>
            <a:r>
              <a:rPr lang="en-US" sz="3000" dirty="0"/>
              <a:t> to AVR + Introduction example</a:t>
            </a:r>
          </a:p>
          <a:p>
            <a:pPr marL="342900" lvl="1" indent="0">
              <a:buNone/>
            </a:pPr>
            <a:r>
              <a:rPr lang="en-US" sz="3000" dirty="0"/>
              <a:t>Part 2: Pre-exploitation</a:t>
            </a:r>
          </a:p>
          <a:p>
            <a:pPr marL="342900" lvl="1" indent="0">
              <a:buNone/>
            </a:pPr>
            <a:r>
              <a:rPr lang="en-US" sz="3000" dirty="0"/>
              <a:t>Part 3: Exploitation and ROP-chains building</a:t>
            </a:r>
          </a:p>
          <a:p>
            <a:pPr marL="342900" lvl="1" indent="0">
              <a:buNone/>
            </a:pPr>
            <a:r>
              <a:rPr lang="en-US" sz="3000" dirty="0"/>
              <a:t>Part 4: Post-exploitation and tricks</a:t>
            </a:r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389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AVRs are very different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1" y="2226469"/>
            <a:ext cx="4245692" cy="3263504"/>
          </a:xfrm>
        </p:spPr>
        <p:txBody>
          <a:bodyPr/>
          <a:lstStyle/>
          <a:p>
            <a:r>
              <a:rPr lang="en-US" dirty="0"/>
              <a:t>Atmega128</a:t>
            </a:r>
          </a:p>
          <a:p>
            <a:r>
              <a:rPr lang="en-US" dirty="0"/>
              <a:t>4k SRAM/4k EEPROM/128k Flash</a:t>
            </a:r>
          </a:p>
          <a:p>
            <a:r>
              <a:rPr lang="en-US" dirty="0"/>
              <a:t>JTAG</a:t>
            </a:r>
          </a:p>
          <a:p>
            <a:r>
              <a:rPr lang="en-US" dirty="0"/>
              <a:t>Tons of stuff</a:t>
            </a:r>
            <a:r>
              <a:rPr lang="is-IS" dirty="0"/>
              <a:t>…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870797" y="6080838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workshop focuses on this chip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35" y="1785938"/>
            <a:ext cx="3293269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5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Atmega128?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Old, but very widespread chip </a:t>
            </a:r>
          </a:p>
          <a:p>
            <a:r>
              <a:rPr lang="en-US" dirty="0"/>
              <a:t>At90can128 – popular analogue for CAN buses in automotive application</a:t>
            </a:r>
          </a:p>
          <a:p>
            <a:r>
              <a:rPr lang="en-US" b="1" dirty="0"/>
              <a:t>Cheap JTAG programmer</a:t>
            </a:r>
          </a:p>
          <a:p>
            <a:r>
              <a:rPr lang="en-US" dirty="0"/>
              <a:t>Much SRAM == ideal for ROP-chain construction training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369987" y="6311899"/>
            <a:ext cx="440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look to the architecture of Atmega128</a:t>
            </a:r>
            <a:r>
              <a:rPr lang="is-IS" dirty="0"/>
              <a:t>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68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65" y="299568"/>
            <a:ext cx="6543304" cy="623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3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47" y="1460897"/>
            <a:ext cx="5193506" cy="39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369" y="1850354"/>
            <a:ext cx="4364831" cy="423203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ok, let’s simplify a bit </a:t>
            </a:r>
            <a:r>
              <a:rPr lang="en-US" dirty="0">
                <a:sym typeface="Wingdings"/>
              </a:rPr>
              <a:t>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244043" y="6469561"/>
            <a:ext cx="2792752" cy="213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88" dirty="0"/>
              <a:t>Image: </a:t>
            </a:r>
            <a:r>
              <a:rPr lang="ru-RU" sz="788" dirty="0" err="1"/>
              <a:t>http</a:t>
            </a:r>
            <a:r>
              <a:rPr lang="ru-RU" sz="788" dirty="0"/>
              <a:t>://</a:t>
            </a:r>
            <a:r>
              <a:rPr lang="ru-RU" sz="788" dirty="0" err="1"/>
              <a:t>www.cs.jhu.edu</a:t>
            </a:r>
            <a:r>
              <a:rPr lang="ru-RU" sz="788" dirty="0"/>
              <a:t>/~</a:t>
            </a:r>
            <a:r>
              <a:rPr lang="ru-RU" sz="788" dirty="0" err="1"/>
              <a:t>jorgev</a:t>
            </a:r>
            <a:r>
              <a:rPr lang="ru-RU" sz="788" dirty="0"/>
              <a:t>/cs333/</a:t>
            </a:r>
            <a:r>
              <a:rPr lang="ru-RU" sz="788" dirty="0" err="1"/>
              <a:t>usbkey</a:t>
            </a:r>
            <a:r>
              <a:rPr lang="ru-RU" sz="788" dirty="0"/>
              <a:t>/uC_3.JPG</a:t>
            </a:r>
          </a:p>
        </p:txBody>
      </p:sp>
    </p:spTree>
    <p:extLst>
      <p:ext uri="{BB962C8B-B14F-4D97-AF65-F5344CB8AC3E}">
        <p14:creationId xmlns:p14="http://schemas.microsoft.com/office/powerpoint/2010/main" val="899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798" y="1267662"/>
            <a:ext cx="7886700" cy="73765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Note: code is </a:t>
            </a:r>
            <a:r>
              <a:rPr lang="en-US" sz="4400" b="1" u="sng" dirty="0"/>
              <a:t>separated</a:t>
            </a:r>
            <a:r>
              <a:rPr lang="en-US" sz="4400" dirty="0"/>
              <a:t> from data</a:t>
            </a:r>
            <a:endParaRPr lang="ru-RU" sz="4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3" y="2374136"/>
            <a:ext cx="5057775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3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Memory map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85" y="1368824"/>
            <a:ext cx="6436030" cy="510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4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Memory: registers 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26469"/>
            <a:ext cx="3519604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R0-R25 – GPR</a:t>
            </a:r>
          </a:p>
          <a:p>
            <a:r>
              <a:rPr lang="en-US" dirty="0"/>
              <a:t>X,Y,Z – pair “working” registers, e.g. for memory addressing operations</a:t>
            </a:r>
          </a:p>
          <a:p>
            <a:r>
              <a:rPr lang="en-US" dirty="0"/>
              <a:t>I/O registers – for accessing different “hardware”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96" y="2226469"/>
            <a:ext cx="3628154" cy="29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5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Memory: special registers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 – program counter, 16-bit register</a:t>
            </a:r>
          </a:p>
          <a:p>
            <a:endParaRPr lang="en-US" dirty="0"/>
          </a:p>
          <a:p>
            <a:r>
              <a:rPr lang="en-US" dirty="0"/>
              <a:t>SP – stack pointer, 16-bit register (SPH:SPL)</a:t>
            </a:r>
          </a:p>
          <a:p>
            <a:endParaRPr lang="en-US" dirty="0"/>
          </a:p>
          <a:p>
            <a:r>
              <a:rPr lang="en-US" dirty="0"/>
              <a:t>SREG – status register (8-bit)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17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Memory addressing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SRAM/EEPROM – 16-bit addressing, 8-bit element</a:t>
            </a:r>
          </a:p>
          <a:p>
            <a:endParaRPr lang="en-US" dirty="0"/>
          </a:p>
          <a:p>
            <a:r>
              <a:rPr lang="en-US" dirty="0"/>
              <a:t>Flash – 16(8)-bit addressing, 16-bit element</a:t>
            </a:r>
          </a:p>
          <a:p>
            <a:endParaRPr lang="ru-RU" dirty="0"/>
          </a:p>
        </p:txBody>
      </p:sp>
      <p:sp>
        <p:nvSpPr>
          <p:cNvPr id="4" name="Пятно 2 3"/>
          <p:cNvSpPr/>
          <p:nvPr/>
        </p:nvSpPr>
        <p:spPr>
          <a:xfrm>
            <a:off x="3465288" y="3818388"/>
            <a:ext cx="2850568" cy="1438507"/>
          </a:xfrm>
          <a:prstGeom prst="irregularSeal2">
            <a:avLst/>
          </a:prstGeom>
          <a:solidFill>
            <a:schemeClr val="accent2"/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LPM command!</a:t>
            </a:r>
            <a:endParaRPr lang="ru-RU" b="1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2279846" y="3316095"/>
            <a:ext cx="1185442" cy="7851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5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ятно 2 2"/>
          <p:cNvSpPr/>
          <p:nvPr/>
        </p:nvSpPr>
        <p:spPr>
          <a:xfrm>
            <a:off x="4346369" y="665018"/>
            <a:ext cx="4784756" cy="2654463"/>
          </a:xfrm>
          <a:prstGeom prst="irregularSeal2">
            <a:avLst/>
          </a:prstGeom>
          <a:solidFill>
            <a:srgbClr val="B92116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Thus: If you have a question, please </a:t>
            </a:r>
            <a:r>
              <a:rPr lang="en-US" i="1" dirty="0"/>
              <a:t>interrupt</a:t>
            </a:r>
            <a:r>
              <a:rPr lang="en-US" dirty="0"/>
              <a:t> and ask immediately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319749"/>
            <a:ext cx="9134475" cy="28707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Disclaimer:</a:t>
            </a:r>
            <a:r>
              <a:rPr lang="en-US" dirty="0"/>
              <a:t/>
            </a:r>
            <a:br>
              <a:rPr lang="en-US" dirty="0"/>
            </a:br>
            <a:r>
              <a:rPr lang="en-US" sz="3675" dirty="0"/>
              <a:t>1) </a:t>
            </a:r>
            <a:r>
              <a:rPr lang="en-US" sz="3300" dirty="0"/>
              <a:t>Training is </a:t>
            </a:r>
            <a:r>
              <a:rPr lang="en-US" sz="3300" b="1" dirty="0"/>
              <a:t>VERY</a:t>
            </a:r>
            <a:r>
              <a:rPr lang="en-US" sz="3300" dirty="0"/>
              <a:t> fast-paced</a:t>
            </a:r>
            <a:br>
              <a:rPr lang="en-US" sz="3300" dirty="0"/>
            </a:br>
            <a:r>
              <a:rPr lang="en-US" sz="3300" dirty="0"/>
              <a:t>2) Training is highly-practical</a:t>
            </a:r>
            <a:br>
              <a:rPr lang="en-US" sz="3300" dirty="0"/>
            </a:br>
            <a:r>
              <a:rPr lang="en-US" sz="3300" dirty="0"/>
              <a:t>3) You may encounter information overflow</a:t>
            </a:r>
            <a:br>
              <a:rPr lang="en-US" sz="3300" dirty="0"/>
            </a:br>
            <a:r>
              <a:rPr lang="en-US" sz="3300" dirty="0" smtClean="0"/>
              <a:t>4) Our </a:t>
            </a:r>
            <a:r>
              <a:rPr lang="en-US" sz="3300" dirty="0"/>
              <a:t>English is far from perfect</a:t>
            </a:r>
            <a:br>
              <a:rPr lang="en-US" sz="3300" dirty="0"/>
            </a:br>
            <a:endParaRPr lang="ru-RU" sz="33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5837057"/>
            <a:ext cx="1454244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675" i="1" dirty="0" err="1">
                <a:solidFill>
                  <a:srgbClr val="000000"/>
                </a:solidFill>
                <a:latin typeface="PT Sans" charset="-52"/>
              </a:rPr>
              <a:t>Image</a:t>
            </a:r>
            <a:r>
              <a:rPr lang="hr-HR" sz="675" i="1" dirty="0">
                <a:solidFill>
                  <a:srgbClr val="000000"/>
                </a:solidFill>
                <a:latin typeface="PT Sans" charset="-52"/>
              </a:rPr>
              <a:t> Credit: </a:t>
            </a:r>
            <a:r>
              <a:rPr lang="hr-HR" sz="675" i="1" dirty="0" err="1">
                <a:solidFill>
                  <a:srgbClr val="000000"/>
                </a:solidFill>
                <a:latin typeface="PT Sans" charset="-52"/>
              </a:rPr>
              <a:t>Marac</a:t>
            </a:r>
            <a:r>
              <a:rPr lang="hr-HR" sz="675" i="1" dirty="0">
                <a:solidFill>
                  <a:srgbClr val="000000"/>
                </a:solidFill>
                <a:latin typeface="PT Sans" charset="-52"/>
              </a:rPr>
              <a:t> </a:t>
            </a:r>
            <a:r>
              <a:rPr lang="hr-HR" sz="675" i="1" dirty="0" err="1">
                <a:solidFill>
                  <a:srgbClr val="000000"/>
                </a:solidFill>
                <a:latin typeface="PT Sans" charset="-52"/>
              </a:rPr>
              <a:t>Kolodzinski</a:t>
            </a:r>
            <a:r>
              <a:rPr lang="hr-HR" sz="675" dirty="0">
                <a:solidFill>
                  <a:srgbClr val="000000"/>
                </a:solidFill>
                <a:latin typeface="PT Sans" charset="-52"/>
              </a:rPr>
              <a:t> </a:t>
            </a:r>
            <a:endParaRPr lang="ru-RU" sz="675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1" y="976519"/>
            <a:ext cx="2957885" cy="20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Memory addressing directions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to register</a:t>
            </a:r>
          </a:p>
          <a:p>
            <a:r>
              <a:rPr lang="en-US" dirty="0"/>
              <a:t>Direct to I/O</a:t>
            </a:r>
          </a:p>
          <a:p>
            <a:r>
              <a:rPr lang="en-US" dirty="0"/>
              <a:t>SRAM </a:t>
            </a:r>
            <a:r>
              <a:rPr lang="en-US" b="1" dirty="0"/>
              <a:t>direct</a:t>
            </a:r>
          </a:p>
          <a:p>
            <a:r>
              <a:rPr lang="en-US" dirty="0"/>
              <a:t>SRAM </a:t>
            </a:r>
            <a:r>
              <a:rPr lang="en-US" b="1" dirty="0"/>
              <a:t>indirect</a:t>
            </a:r>
            <a:r>
              <a:rPr lang="en-US" dirty="0"/>
              <a:t> (pre- and post- increment)</a:t>
            </a:r>
          </a:p>
          <a:p>
            <a:r>
              <a:rPr lang="en-US" dirty="0"/>
              <a:t>Flash direct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859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Datasheets are your best friends!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19" y="1982391"/>
            <a:ext cx="3814763" cy="38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859" y="186049"/>
            <a:ext cx="6880634" cy="65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0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20420" y="2213967"/>
            <a:ext cx="4021409" cy="32635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Interrupts interrupt normal process of code execution for handling something or reacting to some event</a:t>
            </a:r>
          </a:p>
          <a:p>
            <a:r>
              <a:rPr lang="en-US" dirty="0"/>
              <a:t>Interrupt handler is a procedure to be executed after interrupt; address stored in the interrupt vector</a:t>
            </a:r>
          </a:p>
          <a:p>
            <a:r>
              <a:rPr lang="en-US" dirty="0"/>
              <a:t>Examples of interrupts:</a:t>
            </a:r>
          </a:p>
          <a:p>
            <a:pPr lvl="1">
              <a:buFont typeface="Lucida Grande"/>
              <a:buChar char="-"/>
            </a:pPr>
            <a:r>
              <a:rPr lang="en-US" dirty="0"/>
              <a:t>Timers</a:t>
            </a:r>
          </a:p>
          <a:p>
            <a:pPr lvl="1">
              <a:buFont typeface="Lucida Grande"/>
              <a:buChar char="-"/>
            </a:pPr>
            <a:r>
              <a:rPr lang="en-US" dirty="0"/>
              <a:t>Hardware events</a:t>
            </a:r>
          </a:p>
          <a:p>
            <a:pPr lvl="1">
              <a:buFont typeface="Lucida Grande"/>
              <a:buChar char="-"/>
            </a:pPr>
            <a:r>
              <a:rPr lang="en-US" dirty="0"/>
              <a:t>Reset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349" y="857250"/>
            <a:ext cx="47836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8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2966269"/>
            <a:ext cx="7886700" cy="737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AVR assembly</a:t>
            </a:r>
            <a:endParaRPr lang="ru-RU" dirty="0"/>
          </a:p>
        </p:txBody>
      </p:sp>
      <p:sp>
        <p:nvSpPr>
          <p:cNvPr id="3" name="Пятно 2 2"/>
          <p:cNvSpPr/>
          <p:nvPr/>
        </p:nvSpPr>
        <p:spPr>
          <a:xfrm>
            <a:off x="5727565" y="3703919"/>
            <a:ext cx="2521241" cy="1839951"/>
          </a:xfrm>
          <a:prstGeom prst="irregularSeal2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Very quickly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963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Instruction types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Arithmetic and logic</a:t>
            </a:r>
          </a:p>
          <a:p>
            <a:r>
              <a:rPr lang="en-US" dirty="0"/>
              <a:t>Bit manipulation/test</a:t>
            </a:r>
          </a:p>
          <a:p>
            <a:r>
              <a:rPr lang="en-US" dirty="0"/>
              <a:t>Memory manipulation</a:t>
            </a:r>
          </a:p>
          <a:p>
            <a:r>
              <a:rPr lang="en-US" dirty="0"/>
              <a:t>Unconditional jump/call</a:t>
            </a:r>
          </a:p>
          <a:p>
            <a:r>
              <a:rPr lang="en-US" dirty="0"/>
              <a:t>Branch commands</a:t>
            </a:r>
          </a:p>
          <a:p>
            <a:r>
              <a:rPr lang="en-US" dirty="0"/>
              <a:t>SREG manipulation</a:t>
            </a:r>
          </a:p>
          <a:p>
            <a:r>
              <a:rPr lang="en-US" dirty="0"/>
              <a:t>Special (watchdog,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4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вал 14"/>
          <p:cNvSpPr/>
          <p:nvPr/>
        </p:nvSpPr>
        <p:spPr>
          <a:xfrm>
            <a:off x="2410692" y="2557064"/>
            <a:ext cx="1144546" cy="53106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14" name="Овал 13"/>
          <p:cNvSpPr/>
          <p:nvPr/>
        </p:nvSpPr>
        <p:spPr>
          <a:xfrm>
            <a:off x="3720770" y="2571758"/>
            <a:ext cx="768103" cy="516367"/>
          </a:xfrm>
          <a:prstGeom prst="ellipse">
            <a:avLst/>
          </a:prstGeom>
          <a:solidFill>
            <a:srgbClr val="2F7EC8"/>
          </a:solidFill>
          <a:ln>
            <a:solidFill>
              <a:srgbClr val="000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Instruction mnemonics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35499"/>
            <a:ext cx="7772966" cy="89726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cs-CZ" dirty="0">
                <a:latin typeface="Courier" charset="0"/>
                <a:ea typeface="Courier" charset="0"/>
                <a:cs typeface="Courier" charset="0"/>
              </a:rPr>
              <a:t>mov 		r16,r0 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cs-CZ" dirty="0">
                <a:latin typeface="Courier" charset="0"/>
                <a:ea typeface="Courier" charset="0"/>
                <a:cs typeface="Courier" charset="0"/>
              </a:rPr>
              <a:t>; Copy r0 to r16</a:t>
            </a:r>
          </a:p>
          <a:p>
            <a:pPr marL="0" indent="0">
              <a:buNone/>
            </a:pPr>
            <a:r>
              <a:rPr lang="hu-HU" altLang="ru-RU" dirty="0">
                <a:latin typeface="Courier" charset="0"/>
                <a:ea typeface="Courier" charset="0"/>
                <a:cs typeface="Courier" charset="0"/>
              </a:rPr>
              <a:t>out 		</a:t>
            </a:r>
            <a:r>
              <a:rPr lang="hu-HU" altLang="ru-RU" b="1" dirty="0">
                <a:latin typeface="Courier" charset="0"/>
                <a:ea typeface="Courier" charset="0"/>
                <a:cs typeface="Courier" charset="0"/>
              </a:rPr>
              <a:t>PORTA</a:t>
            </a:r>
            <a:r>
              <a:rPr lang="hu-HU" altLang="ru-RU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hu-HU" altLang="ru-RU" b="1" dirty="0">
                <a:latin typeface="Courier" charset="0"/>
                <a:ea typeface="Courier" charset="0"/>
                <a:cs typeface="Courier" charset="0"/>
              </a:rPr>
              <a:t>r16</a:t>
            </a:r>
            <a:r>
              <a:rPr lang="hu-HU" altLang="ru-RU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altLang="ru-RU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hu-HU" altLang="ru-RU" dirty="0">
                <a:latin typeface="Courier" charset="0"/>
                <a:ea typeface="Courier" charset="0"/>
                <a:cs typeface="Courier" charset="0"/>
              </a:rPr>
              <a:t>; Write r16 to PORTA</a:t>
            </a:r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7" name="Соединительная линия уступом 16"/>
          <p:cNvCxnSpPr/>
          <p:nvPr/>
        </p:nvCxnSpPr>
        <p:spPr>
          <a:xfrm rot="5400000">
            <a:off x="3552856" y="2622223"/>
            <a:ext cx="4763" cy="966917"/>
          </a:xfrm>
          <a:prstGeom prst="bentConnector3">
            <a:avLst>
              <a:gd name="adj1" fmla="val 37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28477" y="3884124"/>
            <a:ext cx="4315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16-bit long</a:t>
            </a:r>
          </a:p>
          <a:p>
            <a:r>
              <a:rPr lang="en-US" dirty="0"/>
              <a:t>“Intel syntax” (destination </a:t>
            </a:r>
            <a:r>
              <a:rPr lang="en-US" b="1" dirty="0"/>
              <a:t>before</a:t>
            </a:r>
            <a:r>
              <a:rPr lang="en-US" dirty="0"/>
              <a:t> source)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7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2966269"/>
            <a:ext cx="7886700" cy="737650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 bit more about architecture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06368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Fuses and Lock Bits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6928" y="2216776"/>
            <a:ext cx="4206430" cy="316098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Several bytes of permanent storage</a:t>
            </a:r>
          </a:p>
          <a:p>
            <a:pPr algn="just"/>
            <a:r>
              <a:rPr lang="en-US" dirty="0"/>
              <a:t>Set internal hardware and features configuration, including oscillator (</a:t>
            </a:r>
            <a:r>
              <a:rPr lang="en-US" dirty="0" err="1"/>
              <a:t>int</a:t>
            </a:r>
            <a:r>
              <a:rPr lang="en-US" dirty="0"/>
              <a:t> or </a:t>
            </a:r>
            <a:r>
              <a:rPr lang="en-US" dirty="0" err="1"/>
              <a:t>ext</a:t>
            </a:r>
            <a:r>
              <a:rPr lang="en-US" dirty="0"/>
              <a:t>), </a:t>
            </a:r>
            <a:r>
              <a:rPr lang="en-US" dirty="0" err="1"/>
              <a:t>bootloader</a:t>
            </a:r>
            <a:r>
              <a:rPr lang="en-US" dirty="0"/>
              <a:t>, pins, ability to debug/program, etc.</a:t>
            </a:r>
          </a:p>
          <a:p>
            <a:pPr algn="just"/>
            <a:r>
              <a:rPr lang="en-US" dirty="0"/>
              <a:t>2 lock bits controls programming protection. 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447" y="1410262"/>
            <a:ext cx="4465092" cy="434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 </a:t>
            </a:r>
            <a:r>
              <a:rPr lang="en-US" sz="4000" dirty="0" err="1"/>
              <a:t>bootloader</a:t>
            </a:r>
            <a:r>
              <a:rPr lang="en-US" sz="4000" dirty="0"/>
              <a:t> – what is it?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code that starts </a:t>
            </a:r>
            <a:r>
              <a:rPr lang="en-US" b="1" u="sng" dirty="0"/>
              <a:t>BEFORE</a:t>
            </a:r>
            <a:r>
              <a:rPr lang="en-US" b="1" dirty="0"/>
              <a:t> </a:t>
            </a:r>
            <a:r>
              <a:rPr lang="en-US" dirty="0"/>
              <a:t>RESET interrupt.</a:t>
            </a:r>
          </a:p>
          <a:p>
            <a:r>
              <a:rPr lang="en-US" dirty="0"/>
              <a:t>Could be used for self-programmable (i.e. without external device) systems, in case you need  update the firmware of your </a:t>
            </a:r>
            <a:r>
              <a:rPr lang="en-US" dirty="0" err="1"/>
              <a:t>IoT</a:t>
            </a:r>
            <a:r>
              <a:rPr lang="en-US" dirty="0"/>
              <a:t> device.</a:t>
            </a:r>
          </a:p>
          <a:p>
            <a:r>
              <a:rPr lang="en-US" dirty="0" err="1"/>
              <a:t>Bootloader</a:t>
            </a:r>
            <a:r>
              <a:rPr lang="en-US" dirty="0"/>
              <a:t> address and behavior configured via FUSEs.</a:t>
            </a:r>
          </a:p>
          <a:p>
            <a:r>
              <a:rPr lang="en-US" dirty="0"/>
              <a:t>BLB lock bits controls </a:t>
            </a:r>
            <a:r>
              <a:rPr lang="en-US" dirty="0" err="1"/>
              <a:t>bootloader</a:t>
            </a:r>
            <a:r>
              <a:rPr lang="en-US" dirty="0"/>
              <a:t> ability to update application and/or </a:t>
            </a:r>
            <a:r>
              <a:rPr lang="en-US" dirty="0" err="1"/>
              <a:t>bootloader</a:t>
            </a:r>
            <a:r>
              <a:rPr lang="en-US" dirty="0"/>
              <a:t> parts of flash.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69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2966269"/>
            <a:ext cx="7886700" cy="737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Part 1: What is AVR?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916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 </a:t>
            </a:r>
            <a:r>
              <a:rPr lang="en-US" sz="4000" dirty="0" err="1"/>
              <a:t>bootloaders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 </a:t>
            </a:r>
            <a:r>
              <a:rPr lang="en-US" dirty="0" err="1"/>
              <a:t>bootloader</a:t>
            </a:r>
            <a:endParaRPr lang="en-US" dirty="0"/>
          </a:p>
          <a:p>
            <a:r>
              <a:rPr lang="en-US" dirty="0"/>
              <a:t>USB </a:t>
            </a:r>
            <a:r>
              <a:rPr lang="en-US" dirty="0" err="1"/>
              <a:t>bootloaders</a:t>
            </a:r>
            <a:r>
              <a:rPr lang="en-US" dirty="0"/>
              <a:t> (</a:t>
            </a:r>
            <a:r>
              <a:rPr lang="en-US" dirty="0" err="1"/>
              <a:t>AVRUSBBoot</a:t>
            </a:r>
            <a:r>
              <a:rPr lang="en-US" dirty="0"/>
              <a:t>)</a:t>
            </a:r>
          </a:p>
          <a:p>
            <a:r>
              <a:rPr lang="en-US" dirty="0"/>
              <a:t>Serial programmer </a:t>
            </a:r>
            <a:r>
              <a:rPr lang="en-US" dirty="0" err="1"/>
              <a:t>bootloaders</a:t>
            </a:r>
            <a:r>
              <a:rPr lang="en-US" dirty="0"/>
              <a:t> (STK500-compatible)</a:t>
            </a:r>
          </a:p>
          <a:p>
            <a:r>
              <a:rPr lang="en-US" dirty="0" err="1"/>
              <a:t>Cryptobootloaders</a:t>
            </a:r>
            <a:endParaRPr lang="en-US" dirty="0"/>
          </a:p>
          <a:p>
            <a:r>
              <a:rPr lang="is-IS" dirty="0"/>
              <a:t>…</a:t>
            </a:r>
          </a:p>
          <a:p>
            <a:r>
              <a:rPr lang="is-IS" dirty="0"/>
              <a:t>Tons of them!</a:t>
            </a:r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01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Watchdog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Timer that could be used to interrupt or reset device.</a:t>
            </a:r>
          </a:p>
          <a:p>
            <a:r>
              <a:rPr lang="en-US" dirty="0"/>
              <a:t>Cleared with </a:t>
            </a:r>
            <a:r>
              <a:rPr lang="en-US" b="1" dirty="0"/>
              <a:t>WDR</a:t>
            </a:r>
            <a:r>
              <a:rPr lang="en-US" dirty="0"/>
              <a:t> instruction.</a:t>
            </a:r>
            <a:endParaRPr lang="en-US" b="1" dirty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474164" y="6505187"/>
            <a:ext cx="257153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25" dirty="0" err="1"/>
              <a:t>http</a:t>
            </a:r>
            <a:r>
              <a:rPr lang="ru-RU" sz="825" dirty="0"/>
              <a:t>://</a:t>
            </a:r>
            <a:r>
              <a:rPr lang="ru-RU" sz="825" dirty="0" err="1"/>
              <a:t>ardiri.com</a:t>
            </a:r>
            <a:r>
              <a:rPr lang="ru-RU" sz="825" dirty="0"/>
              <a:t>/</a:t>
            </a:r>
            <a:r>
              <a:rPr lang="ru-RU" sz="825" dirty="0" err="1"/>
              <a:t>blog</a:t>
            </a:r>
            <a:r>
              <a:rPr lang="ru-RU" sz="825" dirty="0"/>
              <a:t>/</a:t>
            </a:r>
            <a:r>
              <a:rPr lang="ru-RU" sz="825" dirty="0" err="1"/>
              <a:t>entries</a:t>
            </a:r>
            <a:r>
              <a:rPr lang="ru-RU" sz="825" dirty="0"/>
              <a:t>/20141028/</a:t>
            </a:r>
            <a:r>
              <a:rPr lang="ru-RU" sz="825" dirty="0" err="1"/>
              <a:t>watchdog.jpg</a:t>
            </a:r>
            <a:endParaRPr lang="ru-RU" sz="825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02" y="906955"/>
            <a:ext cx="2259200" cy="1640711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3151108"/>
            <a:ext cx="35814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4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2966269"/>
            <a:ext cx="7886700" cy="737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Development for AVR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323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Atmel studio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94" y="1956838"/>
            <a:ext cx="7415213" cy="39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AVR-GCC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compiler/debugger kit for the platform</a:t>
            </a:r>
          </a:p>
          <a:p>
            <a:r>
              <a:rPr lang="en-US" dirty="0"/>
              <a:t>Used by Atmel studio</a:t>
            </a:r>
          </a:p>
          <a:p>
            <a:r>
              <a:rPr lang="en-US" dirty="0"/>
              <a:t>Use “AVR </a:t>
            </a:r>
            <a:r>
              <a:rPr lang="en-US" dirty="0" err="1"/>
              <a:t>libc</a:t>
            </a:r>
            <a:r>
              <a:rPr lang="en-US" dirty="0"/>
              <a:t>” -- http://</a:t>
            </a:r>
            <a:r>
              <a:rPr lang="en-US" dirty="0" err="1"/>
              <a:t>www.nongnu.org</a:t>
            </a:r>
            <a:r>
              <a:rPr lang="en-US" dirty="0"/>
              <a:t>/</a:t>
            </a:r>
            <a:r>
              <a:rPr lang="en-US" dirty="0" err="1"/>
              <a:t>avr-libc</a:t>
            </a:r>
            <a:r>
              <a:rPr lang="en-US" dirty="0"/>
              <a:t>/ </a:t>
            </a:r>
          </a:p>
          <a:p>
            <a:r>
              <a:rPr lang="en-US" dirty="0"/>
              <a:t>Several optimization options, several memory models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351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Other tools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</a:t>
            </a:r>
          </a:p>
          <a:p>
            <a:r>
              <a:rPr lang="en-US" dirty="0" err="1"/>
              <a:t>CodeVision</a:t>
            </a:r>
            <a:r>
              <a:rPr lang="en-US" dirty="0"/>
              <a:t> AVR</a:t>
            </a:r>
          </a:p>
          <a:p>
            <a:r>
              <a:rPr lang="en-US" dirty="0"/>
              <a:t>IAR Embedded workbench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09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2966269"/>
            <a:ext cx="7886700" cy="737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Debugging AVR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18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131" y="3513809"/>
            <a:ext cx="4757738" cy="23860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JTAG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Joint Test Action Group (JTAG</a:t>
            </a:r>
            <a:r>
              <a:rPr lang="en-US" dirty="0" smtClean="0"/>
              <a:t>) </a:t>
            </a:r>
            <a:endParaRPr lang="en-US" dirty="0"/>
          </a:p>
          <a:p>
            <a:r>
              <a:rPr lang="en-US" dirty="0"/>
              <a:t>Special debugging interface added to a chip</a:t>
            </a:r>
          </a:p>
          <a:p>
            <a:r>
              <a:rPr lang="en-US" dirty="0"/>
              <a:t>Allows testing, debugging,  firmware manipulation and boundary scanning.</a:t>
            </a:r>
          </a:p>
          <a:p>
            <a:r>
              <a:rPr lang="en-US" dirty="0"/>
              <a:t>Requires external hardware</a:t>
            </a:r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45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JTAG for AVRs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0204" y="3405049"/>
            <a:ext cx="12825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AVR JTAG </a:t>
            </a:r>
            <a:r>
              <a:rPr lang="en-US" sz="1500" b="1" dirty="0" err="1"/>
              <a:t>mkI</a:t>
            </a:r>
            <a:endParaRPr lang="ru-RU" sz="1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246282" y="1894026"/>
            <a:ext cx="13338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AVR JTAG </a:t>
            </a:r>
            <a:r>
              <a:rPr lang="en-US" sz="1500" b="1" dirty="0" err="1"/>
              <a:t>mkII</a:t>
            </a:r>
            <a:endParaRPr lang="ru-RU" sz="15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696363" y="3822136"/>
            <a:ext cx="11353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AVR Dragon</a:t>
            </a:r>
            <a:endParaRPr lang="ru-RU" sz="1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723954" y="1315824"/>
            <a:ext cx="12633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AVR JTAGIce3</a:t>
            </a:r>
            <a:endParaRPr lang="ru-RU" sz="15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841220" y="3522054"/>
            <a:ext cx="10524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Atmel ICE3</a:t>
            </a:r>
            <a:endParaRPr lang="ru-RU" sz="15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68" y="3683636"/>
            <a:ext cx="1693069" cy="169306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94" y="2181441"/>
            <a:ext cx="1528763" cy="14430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737" y="1624793"/>
            <a:ext cx="2178844" cy="17716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611" y="3881306"/>
            <a:ext cx="2514600" cy="19431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905" y="4112461"/>
            <a:ext cx="2875004" cy="17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Avarice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26469"/>
            <a:ext cx="8231180" cy="32635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Open-source interface between AVR JTAG and GDB </a:t>
            </a:r>
          </a:p>
          <a:p>
            <a:r>
              <a:rPr lang="en-US" dirty="0"/>
              <a:t>Also allow to flash/write EEPROM, manipulate fuse and lock bits.</a:t>
            </a:r>
          </a:p>
          <a:p>
            <a:r>
              <a:rPr lang="en-US" dirty="0"/>
              <a:t>Could </a:t>
            </a:r>
            <a:r>
              <a:rPr lang="en-US" i="1" dirty="0"/>
              <a:t>capture</a:t>
            </a:r>
            <a:r>
              <a:rPr lang="en-US" dirty="0"/>
              <a:t> the execution flow to restore the firmware</a:t>
            </a:r>
          </a:p>
          <a:p>
            <a:r>
              <a:rPr lang="en-US" dirty="0"/>
              <a:t>Example usage:</a:t>
            </a:r>
          </a:p>
          <a:p>
            <a:pPr marL="0" indent="0">
              <a:buNone/>
            </a:pPr>
            <a:endParaRPr lang="en-US" sz="135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275" dirty="0">
                <a:latin typeface="Courier" charset="0"/>
                <a:ea typeface="Courier" charset="0"/>
                <a:cs typeface="Courier" charset="0"/>
              </a:rPr>
              <a:t>avarice --program --file </a:t>
            </a:r>
            <a:r>
              <a:rPr lang="en-US" sz="1275" dirty="0" err="1">
                <a:latin typeface="Courier" charset="0"/>
                <a:ea typeface="Courier" charset="0"/>
                <a:cs typeface="Courier" charset="0"/>
              </a:rPr>
              <a:t>test.elf</a:t>
            </a:r>
            <a:r>
              <a:rPr lang="en-US" sz="1275" dirty="0">
                <a:latin typeface="Courier" charset="0"/>
                <a:ea typeface="Courier" charset="0"/>
                <a:cs typeface="Courier" charset="0"/>
              </a:rPr>
              <a:t> --part atmega128 --</a:t>
            </a:r>
            <a:r>
              <a:rPr lang="en-US" sz="1275" dirty="0" err="1">
                <a:latin typeface="Courier" charset="0"/>
                <a:ea typeface="Courier" charset="0"/>
                <a:cs typeface="Courier" charset="0"/>
              </a:rPr>
              <a:t>jtag</a:t>
            </a:r>
            <a:r>
              <a:rPr lang="en-US" sz="1275" dirty="0">
                <a:latin typeface="Courier" charset="0"/>
                <a:ea typeface="Courier" charset="0"/>
                <a:cs typeface="Courier" charset="0"/>
              </a:rPr>
              <a:t> /</a:t>
            </a:r>
            <a:r>
              <a:rPr lang="en-US" sz="1275" dirty="0" err="1">
                <a:latin typeface="Courier" charset="0"/>
                <a:ea typeface="Courier" charset="0"/>
                <a:cs typeface="Courier" charset="0"/>
              </a:rPr>
              <a:t>dev</a:t>
            </a:r>
            <a:r>
              <a:rPr lang="en-US" sz="1275" dirty="0">
                <a:latin typeface="Courier" charset="0"/>
                <a:ea typeface="Courier" charset="0"/>
                <a:cs typeface="Courier" charset="0"/>
              </a:rPr>
              <a:t>/ttyUSB0 -d :4242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7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4404" y="1487829"/>
            <a:ext cx="7886700" cy="4351338"/>
          </a:xfrm>
        </p:spPr>
        <p:txBody>
          <a:bodyPr/>
          <a:lstStyle/>
          <a:p>
            <a:r>
              <a:rPr lang="en-US" b="1" dirty="0"/>
              <a:t>A</a:t>
            </a:r>
            <a:r>
              <a:rPr lang="en-US" dirty="0"/>
              <a:t>lf (</a:t>
            </a:r>
            <a:r>
              <a:rPr lang="en-US" dirty="0" err="1"/>
              <a:t>Egil</a:t>
            </a:r>
            <a:r>
              <a:rPr lang="en-US" dirty="0"/>
              <a:t> </a:t>
            </a:r>
            <a:r>
              <a:rPr lang="en-US" dirty="0" err="1"/>
              <a:t>Bogen</a:t>
            </a:r>
            <a:r>
              <a:rPr lang="en-US" dirty="0"/>
              <a:t>) and </a:t>
            </a:r>
            <a:r>
              <a:rPr lang="en-US" b="1" dirty="0" err="1"/>
              <a:t>V</a:t>
            </a:r>
            <a:r>
              <a:rPr lang="en-US" dirty="0" err="1"/>
              <a:t>egard</a:t>
            </a:r>
            <a:r>
              <a:rPr lang="en-US" dirty="0"/>
              <a:t> (</a:t>
            </a:r>
            <a:r>
              <a:rPr lang="en-US" dirty="0" err="1"/>
              <a:t>Wollan</a:t>
            </a:r>
            <a:r>
              <a:rPr lang="en-US" dirty="0"/>
              <a:t>)’s </a:t>
            </a:r>
            <a:r>
              <a:rPr lang="en-US" b="1" dirty="0"/>
              <a:t>R</a:t>
            </a:r>
            <a:r>
              <a:rPr lang="en-US" dirty="0"/>
              <a:t>ISC processor</a:t>
            </a:r>
          </a:p>
          <a:p>
            <a:r>
              <a:rPr lang="en-US" dirty="0"/>
              <a:t>Modified Harvard architecture 8-bit RISC single-chip microcontroller </a:t>
            </a:r>
          </a:p>
          <a:p>
            <a:r>
              <a:rPr lang="en-US" dirty="0"/>
              <a:t>Developed by Atmel in 1996 (now Dialog/Atmel)</a:t>
            </a:r>
            <a:endParaRPr lang="en-US" dirty="0">
              <a:effectLst/>
            </a:endParaRPr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226910" y="6551687"/>
            <a:ext cx="180049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  <a:latin typeface="CMSS8" charset="0"/>
              </a:rPr>
              <a:t>Image: https://</a:t>
            </a:r>
            <a:r>
              <a:rPr lang="en-US" sz="600" dirty="0" err="1">
                <a:solidFill>
                  <a:srgbClr val="7F7F7F"/>
                </a:solidFill>
                <a:latin typeface="CMSS8" charset="0"/>
              </a:rPr>
              <a:t>de.wikipedia.org</a:t>
            </a:r>
            <a:r>
              <a:rPr lang="en-US" sz="600" dirty="0">
                <a:solidFill>
                  <a:srgbClr val="7F7F7F"/>
                </a:solidFill>
                <a:latin typeface="CMSS8" charset="0"/>
              </a:rPr>
              <a:t>/wiki/Atmel AVR </a:t>
            </a:r>
            <a:endParaRPr lang="en-US" sz="1350" dirty="0"/>
          </a:p>
        </p:txBody>
      </p:sp>
      <p:pic>
        <p:nvPicPr>
          <p:cNvPr id="7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470" y="3868136"/>
            <a:ext cx="3550859" cy="26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7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AVR-GDB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“</a:t>
            </a:r>
            <a:r>
              <a:rPr lang="en-US" dirty="0" err="1"/>
              <a:t>nongnu</a:t>
            </a:r>
            <a:r>
              <a:rPr lang="en-US" dirty="0"/>
              <a:t>” AVR </a:t>
            </a:r>
            <a:r>
              <a:rPr lang="en-US" dirty="0" err="1"/>
              <a:t>gcc</a:t>
            </a:r>
            <a:r>
              <a:rPr lang="en-US" dirty="0"/>
              <a:t> kit.</a:t>
            </a:r>
          </a:p>
          <a:p>
            <a:r>
              <a:rPr lang="en-US" dirty="0"/>
              <a:t>Roughly ported standard </a:t>
            </a:r>
            <a:r>
              <a:rPr lang="en-US" dirty="0" err="1"/>
              <a:t>gdb</a:t>
            </a:r>
            <a:r>
              <a:rPr lang="en-US" dirty="0"/>
              <a:t> to AVR platform</a:t>
            </a:r>
          </a:p>
          <a:p>
            <a:r>
              <a:rPr lang="en-US" dirty="0"/>
              <a:t>Doesn’t understand Harvard architecture</a:t>
            </a:r>
          </a:p>
          <a:p>
            <a:pPr lvl="1">
              <a:buFont typeface="Lucida Grande"/>
              <a:buChar char="-"/>
            </a:pPr>
            <a:r>
              <a:rPr lang="en-US" dirty="0"/>
              <a:t> You will need to resolve memory address by reference of $pc to read the flash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gdb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) x/10b $pc + 100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614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Simulators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Atmel Studio simulator</a:t>
            </a:r>
          </a:p>
          <a:p>
            <a:r>
              <a:rPr lang="en-US" dirty="0"/>
              <a:t>Proteus simulator</a:t>
            </a:r>
          </a:p>
          <a:p>
            <a:r>
              <a:rPr lang="en-US" dirty="0" err="1"/>
              <a:t>Simavr</a:t>
            </a:r>
            <a:endParaRPr lang="en-US" dirty="0"/>
          </a:p>
          <a:p>
            <a:r>
              <a:rPr lang="en-US" dirty="0" err="1"/>
              <a:t>Simulavr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977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56" y="1970778"/>
            <a:ext cx="5372100" cy="40076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Training kit content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87371" y="1244877"/>
            <a:ext cx="12825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AVR JTAG </a:t>
            </a:r>
            <a:r>
              <a:rPr lang="en-US" sz="1500" b="1" dirty="0" err="1"/>
              <a:t>mkI</a:t>
            </a:r>
            <a:endParaRPr lang="ru-RU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7742" y="4561564"/>
            <a:ext cx="17199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Atmega128 custom</a:t>
            </a:r>
          </a:p>
          <a:p>
            <a:pPr algn="ctr"/>
            <a:r>
              <a:rPr lang="en-US" sz="1500" b="1" dirty="0" err="1"/>
              <a:t>devboard</a:t>
            </a:r>
            <a:endParaRPr lang="ru-RU" sz="15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986107" y="4372860"/>
            <a:ext cx="21155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ESP8266 “</a:t>
            </a:r>
            <a:r>
              <a:rPr lang="en-US" sz="1500" b="1" dirty="0" err="1"/>
              <a:t>WiFi</a:t>
            </a:r>
            <a:r>
              <a:rPr lang="en-US" sz="1500" b="1" dirty="0"/>
              <a:t> to serial”</a:t>
            </a:r>
            <a:endParaRPr lang="ru-RU" sz="1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1691" y="2093946"/>
            <a:ext cx="826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Arduino</a:t>
            </a:r>
            <a:endParaRPr lang="ru-RU" sz="1500" b="1" dirty="0"/>
          </a:p>
        </p:txBody>
      </p:sp>
      <p:cxnSp>
        <p:nvCxnSpPr>
          <p:cNvPr id="13" name="Прямая со стрелкой 12"/>
          <p:cNvCxnSpPr>
            <a:stCxn id="7" idx="3"/>
          </p:cNvCxnSpPr>
          <p:nvPr/>
        </p:nvCxnSpPr>
        <p:spPr>
          <a:xfrm flipV="1">
            <a:off x="1987701" y="4667915"/>
            <a:ext cx="1255946" cy="1706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925520" y="2394029"/>
            <a:ext cx="1502610" cy="2945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6" idx="2"/>
          </p:cNvCxnSpPr>
          <p:nvPr/>
        </p:nvCxnSpPr>
        <p:spPr>
          <a:xfrm flipH="1">
            <a:off x="6685060" y="1568042"/>
            <a:ext cx="1243609" cy="851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0" idx="1"/>
          </p:cNvCxnSpPr>
          <p:nvPr/>
        </p:nvCxnSpPr>
        <p:spPr>
          <a:xfrm flipH="1">
            <a:off x="4600643" y="4534443"/>
            <a:ext cx="2385464" cy="1154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4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415" y="2345502"/>
            <a:ext cx="7886700" cy="737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VM access: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513314" y="3304847"/>
            <a:ext cx="20667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dirty="0"/>
              <a:t>Login: </a:t>
            </a:r>
            <a:r>
              <a:rPr lang="en-US" sz="2100" dirty="0" err="1"/>
              <a:t>radare</a:t>
            </a:r>
            <a:endParaRPr lang="en-US" sz="2100" dirty="0"/>
          </a:p>
          <a:p>
            <a:pPr algn="ctr"/>
            <a:r>
              <a:rPr lang="en-US" sz="2100" dirty="0"/>
              <a:t>Password: </a:t>
            </a:r>
            <a:r>
              <a:rPr lang="en-US" sz="2100" dirty="0" err="1"/>
              <a:t>radare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2675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427480"/>
            <a:ext cx="7886700" cy="31745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cd /home/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radare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/workshop/ex1.1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avarice --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</a:t>
            </a:r>
            <a:r>
              <a:rPr 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jtag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/dev/ttyUSB0 -p -e --file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hello.hex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cs typeface="Courier New" panose="02070309020205020404" pitchFamily="49" charset="0"/>
              </a:rPr>
              <a:t>Communication: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CuteCom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cs typeface="Courier New" panose="02070309020205020404" pitchFamily="49" charset="0"/>
              </a:rPr>
              <a:t>or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Ccreen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/ttyUSB1 9600</a:t>
            </a:r>
          </a:p>
          <a:p>
            <a:pPr marL="0" indent="0">
              <a:buNone/>
            </a:pP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cs typeface="Courier New" panose="02070309020205020404" pitchFamily="49" charset="0"/>
              </a:rPr>
              <a:t>For debugging: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avarice --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</a:t>
            </a:r>
            <a:r>
              <a:rPr 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jtag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/ttyUSB0 -p -e --file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hello.hex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-d :4242</a:t>
            </a:r>
          </a:p>
          <a:p>
            <a:pPr marL="0" indent="0">
              <a:buNone/>
            </a:pP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cs typeface="Courier New" panose="02070309020205020404" pitchFamily="49" charset="0"/>
              </a:rPr>
              <a:t>In new terminal window:</a:t>
            </a:r>
          </a:p>
          <a:p>
            <a:pPr marL="0" indent="0">
              <a:buNone/>
            </a:pP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avr-gdb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500" dirty="0" err="1">
                <a:latin typeface="Courier New" charset="0"/>
                <a:ea typeface="Courier New" charset="0"/>
                <a:cs typeface="Courier New" charset="0"/>
              </a:rPr>
              <a:t>gdb</a:t>
            </a:r>
            <a:r>
              <a:rPr lang="en-US" sz="1500" dirty="0">
                <a:latin typeface="Courier New" charset="0"/>
                <a:ea typeface="Courier New" charset="0"/>
                <a:cs typeface="Courier New" charset="0"/>
              </a:rPr>
              <a:t>) target remote :4242 </a:t>
            </a:r>
            <a:endParaRPr lang="ru-RU" sz="15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28650" y="1015067"/>
            <a:ext cx="7886700" cy="7376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Ex 1.1: </a:t>
            </a:r>
            <a:r>
              <a:rPr lang="en-US" sz="3300" b="1" dirty="0"/>
              <a:t>H</a:t>
            </a:r>
            <a:r>
              <a:rPr lang="en-US" sz="3300" dirty="0"/>
              <a:t>ello world!</a:t>
            </a:r>
            <a:endParaRPr lang="ru-RU" sz="3300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7" y="1015067"/>
            <a:ext cx="2412625" cy="9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6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628650" y="175271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Simulator</a:t>
            </a:r>
            <a:endParaRPr lang="ru-RU" sz="3300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628650" y="2707536"/>
            <a:ext cx="8186252" cy="275965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cd /home/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radare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/workshop/ex1.1_simulator</a:t>
            </a:r>
          </a:p>
          <a:p>
            <a:pPr marL="0" indent="0">
              <a:buNone/>
            </a:pP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simulavr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atmega128 -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hello.elf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16000000 -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-,E1,9600 -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-,E0,9600</a:t>
            </a:r>
          </a:p>
          <a:p>
            <a:pPr marL="0" indent="0">
              <a:buNone/>
            </a:pP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50" dirty="0">
                <a:cs typeface="Courier New" panose="02070309020205020404" pitchFamily="49" charset="0"/>
              </a:rPr>
              <a:t>For debugging: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simulavr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atmega128 -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hello.elf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16000000 -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-,E1,9600 -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pt-BR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 -,E0,9600 -</a:t>
            </a:r>
            <a:r>
              <a:rPr lang="pt-BR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avr-gdb</a:t>
            </a:r>
            <a:endParaRPr lang="en-US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lang="en-US" sz="1350" dirty="0">
                <a:latin typeface="Courier New" panose="02070309020205020404" pitchFamily="49" charset="0"/>
                <a:cs typeface="Courier New" panose="02070309020205020404" pitchFamily="49" charset="0"/>
              </a:rPr>
              <a:t>) target remote :1212 </a:t>
            </a:r>
            <a:endParaRPr lang="ru-RU" sz="1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28650" y="1235784"/>
            <a:ext cx="7886700" cy="7376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Ex 1.1_simulator: </a:t>
            </a:r>
            <a:r>
              <a:rPr lang="en-US" sz="3300" b="1" dirty="0"/>
              <a:t>H</a:t>
            </a:r>
            <a:r>
              <a:rPr lang="en-US" sz="3300" dirty="0"/>
              <a:t>ello world!</a:t>
            </a:r>
            <a:endParaRPr lang="ru-RU" sz="3300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7" y="1015067"/>
            <a:ext cx="2412625" cy="9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596464"/>
            <a:ext cx="7886700" cy="3113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cd /home/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radare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/workshop/ex1.2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avarice --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mkI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jtag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/dev/ttyUSB0 -p -e --file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blink.hex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cs typeface="Courier New" panose="02070309020205020404" pitchFamily="49" charset="0"/>
              </a:rPr>
              <a:t>For debugging: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avarice --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mkI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jtag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/ttyUSB0 -p -e --file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blink.hex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-d :4242</a:t>
            </a:r>
          </a:p>
          <a:p>
            <a:pPr marL="0" indent="0">
              <a:buNone/>
            </a:pP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avr-gdb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gdb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target remote :4242</a:t>
            </a:r>
            <a:endParaRPr lang="ru-RU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28650" y="1015067"/>
            <a:ext cx="7886700" cy="7376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Ex 1.2: Blink!</a:t>
            </a:r>
            <a:endParaRPr lang="ru-RU" sz="3300" dirty="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7" y="1015067"/>
            <a:ext cx="2412625" cy="9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84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2966269"/>
            <a:ext cx="7886700" cy="737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Part 2</a:t>
            </a:r>
            <a:r>
              <a:rPr lang="en-US"/>
              <a:t>: Pre-exploitation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33738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a device. First steps?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406308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96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Let’s start with a REAL example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02615"/>
            <a:ext cx="7886700" cy="3263504"/>
          </a:xfrm>
        </p:spPr>
        <p:txBody>
          <a:bodyPr/>
          <a:lstStyle/>
          <a:p>
            <a:r>
              <a:rPr lang="en-US" dirty="0"/>
              <a:t>Let’s use training kit board as an example </a:t>
            </a:r>
          </a:p>
          <a:p>
            <a:r>
              <a:rPr lang="en-US" dirty="0"/>
              <a:t>Imagine that you know nothing about it</a:t>
            </a:r>
          </a:p>
          <a:p>
            <a:r>
              <a:rPr lang="en-US" dirty="0"/>
              <a:t>We will go through all steps, one by one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352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 is almost everywhere 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724606"/>
            <a:ext cx="7886700" cy="3364706"/>
          </a:xfrm>
        </p:spPr>
        <p:txBody>
          <a:bodyPr>
            <a:noAutofit/>
          </a:bodyPr>
          <a:lstStyle/>
          <a:p>
            <a:r>
              <a:rPr lang="en-US" sz="2400" dirty="0"/>
              <a:t>Industrial PLCs and gateways</a:t>
            </a:r>
          </a:p>
          <a:p>
            <a:r>
              <a:rPr lang="en-US" sz="2400" dirty="0"/>
              <a:t>Home electronics: kettles, irons, weather stations, 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400" dirty="0" err="1"/>
              <a:t>IoT</a:t>
            </a:r>
            <a:endParaRPr lang="en-US" sz="2400" dirty="0"/>
          </a:p>
          <a:p>
            <a:r>
              <a:rPr lang="en-US" sz="2400" dirty="0"/>
              <a:t>HID devices (ex.: Xbox hand controllers)</a:t>
            </a:r>
          </a:p>
          <a:p>
            <a:r>
              <a:rPr lang="en-US" sz="2400" dirty="0"/>
              <a:t>Automotive applications: security, safety, powertrain and entertainment systems. </a:t>
            </a:r>
          </a:p>
          <a:p>
            <a:r>
              <a:rPr lang="en-US" sz="2400" dirty="0"/>
              <a:t>Radio applications (and also </a:t>
            </a:r>
            <a:r>
              <a:rPr lang="en-US" sz="2400" dirty="0" err="1"/>
              <a:t>Xbee</a:t>
            </a:r>
            <a:r>
              <a:rPr lang="en-US" sz="2400" dirty="0"/>
              <a:t> and </a:t>
            </a:r>
            <a:r>
              <a:rPr lang="en-US" sz="2400" dirty="0" err="1"/>
              <a:t>Zwave</a:t>
            </a:r>
            <a:r>
              <a:rPr lang="en-US" sz="2400" dirty="0"/>
              <a:t>)</a:t>
            </a:r>
          </a:p>
          <a:p>
            <a:r>
              <a:rPr lang="en-US" sz="2400" dirty="0"/>
              <a:t>Arduino platform </a:t>
            </a:r>
          </a:p>
          <a:p>
            <a:r>
              <a:rPr lang="en-US" sz="2400" dirty="0" err="1"/>
              <a:t>WirelessHART</a:t>
            </a:r>
            <a:r>
              <a:rPr lang="en-US" sz="2400" dirty="0"/>
              <a:t> transmitters and sensors</a:t>
            </a:r>
          </a:p>
          <a:p>
            <a:r>
              <a:rPr lang="en-US" sz="2400" dirty="0">
                <a:effectLst/>
              </a:rPr>
              <a:t>Your new shiny </a:t>
            </a:r>
            <a:r>
              <a:rPr lang="en-US" sz="2400" dirty="0" err="1">
                <a:effectLst/>
              </a:rPr>
              <a:t>IoE</a:t>
            </a:r>
            <a:r>
              <a:rPr lang="ru-RU" sz="2400" dirty="0">
                <a:effectLst/>
              </a:rPr>
              <a:t> </a:t>
            </a:r>
            <a:r>
              <a:rPr lang="en-US" sz="2400" dirty="0">
                <a:effectLst/>
              </a:rPr>
              <a:t>fridge</a:t>
            </a:r>
            <a:r>
              <a:rPr lang="ru-RU" sz="2400" dirty="0">
                <a:effectLst/>
              </a:rPr>
              <a:t> </a:t>
            </a:r>
            <a:r>
              <a:rPr lang="en-US" sz="2400" dirty="0">
                <a:effectLst/>
              </a:rPr>
              <a:t>;</a:t>
            </a:r>
            <a:r>
              <a:rPr lang="ru-RU" sz="2400" dirty="0">
                <a:effectLst/>
              </a:rPr>
              <a:t>-</a:t>
            </a:r>
            <a:r>
              <a:rPr lang="en-US" sz="2400" dirty="0">
                <a:effectLst/>
              </a:rPr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859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we want?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start with, decide what you want:</a:t>
            </a:r>
          </a:p>
          <a:p>
            <a:r>
              <a:rPr lang="en-US" dirty="0"/>
              <a:t>Abuse of functionality</a:t>
            </a:r>
          </a:p>
          <a:p>
            <a:r>
              <a:rPr lang="en-US" dirty="0"/>
              <a:t>Read something from EEPROM/Flash/SRAM</a:t>
            </a:r>
          </a:p>
          <a:p>
            <a:r>
              <a:rPr lang="en-US" dirty="0"/>
              <a:t>Stay persistent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Штриховая стрелка вправо 4"/>
          <p:cNvSpPr/>
          <p:nvPr/>
        </p:nvSpPr>
        <p:spPr>
          <a:xfrm rot="5400000">
            <a:off x="6608715" y="2680789"/>
            <a:ext cx="2266742" cy="822960"/>
          </a:xfrm>
          <a:prstGeom prst="stripedRightArrow">
            <a:avLst/>
          </a:prstGeom>
          <a:solidFill>
            <a:srgbClr val="80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0667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44" y="2651111"/>
            <a:ext cx="4171950" cy="324326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Determine target platform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board and search for all ICs</a:t>
            </a:r>
            <a:r>
              <a:rPr lang="is-IS" dirty="0"/>
              <a:t>…</a:t>
            </a:r>
            <a:endParaRPr lang="en-US" dirty="0"/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146036" y="3079242"/>
            <a:ext cx="15700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Atmega128 16AU</a:t>
            </a:r>
            <a:endParaRPr lang="ru-RU" sz="1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8047" y="2851477"/>
            <a:ext cx="7809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CP2102</a:t>
            </a:r>
            <a:endParaRPr lang="ru-RU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56821" y="5351473"/>
            <a:ext cx="9732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0000"/>
                </a:solidFill>
              </a:rPr>
              <a:t>ESP8266EX</a:t>
            </a:r>
            <a:endParaRPr lang="ru-RU" sz="1350" b="1" dirty="0">
              <a:solidFill>
                <a:srgbClr val="000000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5534406" y="3356241"/>
            <a:ext cx="1885950" cy="916502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628650" y="3217741"/>
            <a:ext cx="2670049" cy="43757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7" idx="0"/>
          </p:cNvCxnSpPr>
          <p:nvPr/>
        </p:nvCxnSpPr>
        <p:spPr>
          <a:xfrm flipV="1">
            <a:off x="1243461" y="5100971"/>
            <a:ext cx="2542155" cy="250502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618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1890118"/>
            <a:ext cx="5857875" cy="3936206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Digikey</a:t>
            </a:r>
            <a:r>
              <a:rPr lang="en-US" sz="4000" dirty="0"/>
              <a:t>/</a:t>
            </a:r>
            <a:r>
              <a:rPr lang="en-US" sz="4000" dirty="0" err="1"/>
              <a:t>Octopart</a:t>
            </a:r>
            <a:r>
              <a:rPr lang="en-US" sz="4000" dirty="0"/>
              <a:t>/Google</a:t>
            </a:r>
            <a:r>
              <a:rPr lang="is-IS" sz="4000" dirty="0"/>
              <a:t>…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6473952" y="2612898"/>
            <a:ext cx="1152144" cy="5966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278401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2293876"/>
            <a:ext cx="4171950" cy="324326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for I/O(s)</a:t>
            </a: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994410" y="2702052"/>
            <a:ext cx="1844802" cy="54864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V="1">
            <a:off x="918972" y="3984498"/>
            <a:ext cx="1995678" cy="37719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1433322" y="4697730"/>
            <a:ext cx="1700784" cy="72915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5479542" y="1424178"/>
            <a:ext cx="868680" cy="921258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5966460" y="4553712"/>
            <a:ext cx="1899666" cy="589788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3460" y="2485376"/>
            <a:ext cx="5084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USB</a:t>
            </a:r>
            <a:endParaRPr lang="ru-RU" sz="15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88086" y="5303829"/>
            <a:ext cx="8633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Antenna</a:t>
            </a:r>
            <a:endParaRPr lang="ru-RU" sz="15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43719" y="4164699"/>
            <a:ext cx="6232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UART</a:t>
            </a:r>
            <a:endParaRPr lang="ru-RU" sz="15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445093" y="1131094"/>
            <a:ext cx="17624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External connectors</a:t>
            </a:r>
            <a:endParaRPr lang="ru-RU" sz="15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320631" y="4165563"/>
            <a:ext cx="17624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External connectors</a:t>
            </a:r>
            <a:endParaRPr lang="ru-RU" sz="1500" b="1" dirty="0"/>
          </a:p>
        </p:txBody>
      </p:sp>
    </p:spTree>
    <p:extLst>
      <p:ext uri="{BB962C8B-B14F-4D97-AF65-F5344CB8AC3E}">
        <p14:creationId xmlns:p14="http://schemas.microsoft.com/office/powerpoint/2010/main" val="6186744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33" y="3998865"/>
            <a:ext cx="2257425" cy="15859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for I/O(s): tools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52260" y="3449574"/>
            <a:ext cx="980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/>
              <a:t>Jtagulator</a:t>
            </a:r>
            <a:endParaRPr lang="ru-RU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367090" y="5585669"/>
            <a:ext cx="9825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Bus pirate</a:t>
            </a:r>
            <a:endParaRPr lang="ru-RU" sz="15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50851" y="5594977"/>
            <a:ext cx="1826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/>
              <a:t>Saleae</a:t>
            </a:r>
            <a:r>
              <a:rPr lang="en-US" sz="1500" b="1" dirty="0"/>
              <a:t> logic analyzer</a:t>
            </a:r>
            <a:endParaRPr lang="ru-RU" sz="15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367100" y="5570685"/>
            <a:ext cx="826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Arduino</a:t>
            </a:r>
            <a:endParaRPr lang="ru-RU" sz="15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38" y="1944870"/>
            <a:ext cx="3071813" cy="224313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05" y="4212526"/>
            <a:ext cx="1928813" cy="145018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878" y="1835944"/>
            <a:ext cx="3679031" cy="159305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547" y="3898201"/>
            <a:ext cx="1764506" cy="17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058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00" y="2457211"/>
            <a:ext cx="4171950" cy="324326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for debug interface(s)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ru-RU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6117336" y="2125266"/>
            <a:ext cx="987552" cy="185237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 flipH="1">
            <a:off x="5698998" y="4862323"/>
            <a:ext cx="1947672" cy="14063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11041" y="1830909"/>
            <a:ext cx="4299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ISP</a:t>
            </a:r>
            <a:endParaRPr lang="ru-RU" sz="1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46670" y="4585323"/>
            <a:ext cx="5647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/>
              <a:t>JTAG</a:t>
            </a:r>
            <a:endParaRPr lang="ru-RU" sz="1500" b="1" dirty="0"/>
          </a:p>
        </p:txBody>
      </p:sp>
    </p:spTree>
    <p:extLst>
      <p:ext uri="{BB962C8B-B14F-4D97-AF65-F5344CB8AC3E}">
        <p14:creationId xmlns:p14="http://schemas.microsoft.com/office/powerpoint/2010/main" val="1583350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for debug interface(s): tools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664693" y="4589587"/>
            <a:ext cx="1136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Jtagulator</a:t>
            </a:r>
            <a:endParaRPr lang="ru-RU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60722" y="4669008"/>
            <a:ext cx="220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Arduino</a:t>
            </a:r>
            <a:r>
              <a:rPr lang="en-US" b="1" dirty="0"/>
              <a:t> + </a:t>
            </a:r>
            <a:r>
              <a:rPr lang="en-US" b="1" dirty="0" err="1"/>
              <a:t>JTAGEnum</a:t>
            </a:r>
            <a:endParaRPr lang="ru-RU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03470" y="364845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cheaper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74" y="2941799"/>
            <a:ext cx="1764506" cy="17645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63" y="3027523"/>
            <a:ext cx="3679031" cy="15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03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2107432"/>
            <a:ext cx="6858000" cy="13216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JTAGEnum</a:t>
            </a:r>
            <a:r>
              <a:rPr lang="en-US" dirty="0"/>
              <a:t> against Atmega128 </a:t>
            </a:r>
            <a:r>
              <a:rPr lang="en-US" dirty="0" err="1"/>
              <a:t>demoboard</a:t>
            </a:r>
            <a:endParaRPr lang="ru-RU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7" y="1015067"/>
            <a:ext cx="2412625" cy="957288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05719" y="3702956"/>
            <a:ext cx="7671121" cy="210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650" dirty="0"/>
              <a:t>Connect Arduino to Atmega128 </a:t>
            </a:r>
            <a:r>
              <a:rPr lang="en-US" sz="1650" dirty="0" err="1"/>
              <a:t>demoboard</a:t>
            </a:r>
            <a:endParaRPr lang="en-US" sz="1650" dirty="0"/>
          </a:p>
          <a:p>
            <a:pPr marL="257175" indent="-257175">
              <a:buFont typeface="Arial"/>
              <a:buChar char="•"/>
            </a:pPr>
            <a:r>
              <a:rPr lang="en-US" sz="1650" dirty="0"/>
              <a:t>Connect Arduino to PC with USB cable</a:t>
            </a:r>
          </a:p>
          <a:p>
            <a:endParaRPr lang="en-US" sz="1500" dirty="0"/>
          </a:p>
          <a:p>
            <a:r>
              <a:rPr lang="en-US" sz="1650" dirty="0">
                <a:latin typeface="Courier New" charset="0"/>
                <a:ea typeface="Courier New" charset="0"/>
                <a:cs typeface="Courier New" charset="0"/>
              </a:rPr>
              <a:t>cd ~/workshop/</a:t>
            </a:r>
            <a:r>
              <a:rPr lang="en-US" sz="1650" dirty="0" err="1">
                <a:latin typeface="Courier New" charset="0"/>
                <a:ea typeface="Courier New" charset="0"/>
                <a:cs typeface="Courier New" charset="0"/>
              </a:rPr>
              <a:t>JTAGenum</a:t>
            </a:r>
            <a:endParaRPr lang="en-US" sz="165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50" dirty="0">
                <a:latin typeface="Courier New" charset="0"/>
                <a:ea typeface="Courier New" charset="0"/>
                <a:cs typeface="Courier New" charset="0"/>
              </a:rPr>
              <a:t>make upload </a:t>
            </a:r>
            <a:r>
              <a:rPr lang="en-US" sz="1650" dirty="0">
                <a:ea typeface="Courier New" charset="0"/>
                <a:cs typeface="Courier New" charset="0"/>
              </a:rPr>
              <a:t>(click reset on </a:t>
            </a:r>
            <a:r>
              <a:rPr lang="en-US" sz="1650" dirty="0" err="1">
                <a:ea typeface="Courier New" charset="0"/>
                <a:cs typeface="Courier New" charset="0"/>
              </a:rPr>
              <a:t>arduino</a:t>
            </a:r>
            <a:r>
              <a:rPr lang="en-US" sz="1650" dirty="0">
                <a:ea typeface="Courier New" charset="0"/>
                <a:cs typeface="Courier New" charset="0"/>
              </a:rPr>
              <a:t> just before it)</a:t>
            </a:r>
          </a:p>
          <a:p>
            <a:r>
              <a:rPr lang="en-US" sz="1650" dirty="0">
                <a:latin typeface="Courier New" charset="0"/>
                <a:ea typeface="Courier New" charset="0"/>
                <a:cs typeface="Courier New" charset="0"/>
              </a:rPr>
              <a:t>screen /</a:t>
            </a:r>
            <a:r>
              <a:rPr lang="en-US" sz="1650" dirty="0" err="1">
                <a:latin typeface="Courier New" charset="0"/>
                <a:ea typeface="Courier New" charset="0"/>
                <a:cs typeface="Courier New" charset="0"/>
              </a:rPr>
              <a:t>dev</a:t>
            </a:r>
            <a:r>
              <a:rPr lang="en-US" sz="1650" dirty="0">
                <a:latin typeface="Courier New" charset="0"/>
                <a:ea typeface="Courier New" charset="0"/>
                <a:cs typeface="Courier New" charset="0"/>
              </a:rPr>
              <a:t>/ttyACM0 115200</a:t>
            </a:r>
          </a:p>
          <a:p>
            <a:endParaRPr lang="en-US" sz="1650" dirty="0">
              <a:latin typeface="Courier New" charset="0"/>
              <a:ea typeface="Courier New" charset="0"/>
              <a:cs typeface="Courier New" charset="0"/>
            </a:endParaRPr>
          </a:p>
          <a:p>
            <a:pPr marL="257175" indent="-257175">
              <a:buFont typeface="Arial"/>
              <a:buChar char="•"/>
            </a:pPr>
            <a:r>
              <a:rPr lang="en-US" sz="1650" dirty="0">
                <a:ea typeface="Courier New" charset="0"/>
                <a:cs typeface="Courier New" charset="0"/>
              </a:rPr>
              <a:t>Press “s”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1061657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03" y="1904185"/>
            <a:ext cx="4421981" cy="262175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95" y="2594175"/>
            <a:ext cx="3328988" cy="250031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for debug &amp; I/O: real device</a:t>
            </a:r>
            <a:endParaRPr lang="ru-RU" sz="40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816102" y="3353562"/>
            <a:ext cx="322326" cy="1947672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0685" y="5234599"/>
            <a:ext cx="1039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Ethernet</a:t>
            </a:r>
            <a:endParaRPr lang="ru-RU" sz="1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847853" y="4957600"/>
            <a:ext cx="84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Button</a:t>
            </a:r>
            <a:endParaRPr lang="ru-RU" sz="1500" b="1" dirty="0"/>
          </a:p>
        </p:txBody>
      </p:sp>
      <p:cxnSp>
        <p:nvCxnSpPr>
          <p:cNvPr id="9" name="Прямая со стрелкой 8"/>
          <p:cNvCxnSpPr>
            <a:stCxn id="8" idx="0"/>
          </p:cNvCxnSpPr>
          <p:nvPr/>
        </p:nvCxnSpPr>
        <p:spPr>
          <a:xfrm flipV="1">
            <a:off x="3268313" y="3065528"/>
            <a:ext cx="736760" cy="1892072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2190" y="5708934"/>
            <a:ext cx="8409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LEDs</a:t>
            </a:r>
            <a:endParaRPr lang="ru-RU" sz="1500" b="1" dirty="0"/>
          </a:p>
        </p:txBody>
      </p:sp>
      <p:cxnSp>
        <p:nvCxnSpPr>
          <p:cNvPr id="13" name="Прямая со стрелкой 12"/>
          <p:cNvCxnSpPr>
            <a:stCxn id="12" idx="0"/>
          </p:cNvCxnSpPr>
          <p:nvPr/>
        </p:nvCxnSpPr>
        <p:spPr>
          <a:xfrm flipV="1">
            <a:off x="2202650" y="3844332"/>
            <a:ext cx="102530" cy="1864602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2200973" y="2544318"/>
            <a:ext cx="1660116" cy="316461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71819" y="1990320"/>
            <a:ext cx="1290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Connector</a:t>
            </a:r>
            <a:endParaRPr lang="ru-RU" sz="1500" b="1" dirty="0"/>
          </a:p>
        </p:txBody>
      </p:sp>
      <p:cxnSp>
        <p:nvCxnSpPr>
          <p:cNvPr id="20" name="Прямая со стрелкой 19"/>
          <p:cNvCxnSpPr>
            <a:stCxn id="19" idx="2"/>
          </p:cNvCxnSpPr>
          <p:nvPr/>
        </p:nvCxnSpPr>
        <p:spPr>
          <a:xfrm>
            <a:off x="2217152" y="2313485"/>
            <a:ext cx="630701" cy="752041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51203" y="1986767"/>
            <a:ext cx="1290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ICS bus</a:t>
            </a:r>
            <a:endParaRPr lang="ru-RU" sz="1500" b="1" dirty="0"/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4777060" y="2340310"/>
            <a:ext cx="568084" cy="128071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 flipV="1">
            <a:off x="4066383" y="3844332"/>
            <a:ext cx="783531" cy="1158251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03761" y="5024235"/>
            <a:ext cx="9978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2 JTAGs</a:t>
            </a:r>
            <a:endParaRPr lang="ru-RU" sz="1500" b="1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H="1" flipV="1">
            <a:off x="6323660" y="4004484"/>
            <a:ext cx="783531" cy="1158251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/>
          <p:nvPr/>
        </p:nvCxnSpPr>
        <p:spPr>
          <a:xfrm flipH="1" flipV="1">
            <a:off x="6823710" y="3353562"/>
            <a:ext cx="1037268" cy="180917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319789" y="5224422"/>
            <a:ext cx="9978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ISPs</a:t>
            </a:r>
            <a:endParaRPr lang="ru-RU" sz="1500" b="1" dirty="0"/>
          </a:p>
        </p:txBody>
      </p:sp>
    </p:spTree>
    <p:extLst>
      <p:ext uri="{BB962C8B-B14F-4D97-AF65-F5344CB8AC3E}">
        <p14:creationId xmlns:p14="http://schemas.microsoft.com/office/powerpoint/2010/main" val="1379208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Acquire the firmware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vendor web-site </a:t>
            </a:r>
            <a:r>
              <a:rPr lang="en-US" dirty="0">
                <a:sym typeface="Wingdings"/>
              </a:rPr>
              <a:t></a:t>
            </a:r>
          </a:p>
          <a:p>
            <a:r>
              <a:rPr lang="en-US" dirty="0">
                <a:sym typeface="Wingdings"/>
              </a:rPr>
              <a:t>Sniffing the firmware update session</a:t>
            </a:r>
            <a:endParaRPr lang="en-US" dirty="0"/>
          </a:p>
          <a:p>
            <a:r>
              <a:rPr lang="en-US" dirty="0"/>
              <a:t>From device itself</a:t>
            </a:r>
          </a:p>
        </p:txBody>
      </p:sp>
    </p:spTree>
    <p:extLst>
      <p:ext uri="{BB962C8B-B14F-4D97-AF65-F5344CB8AC3E}">
        <p14:creationId xmlns:p14="http://schemas.microsoft.com/office/powerpoint/2010/main" val="206042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AVR inside industrial gateway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31" y="1953358"/>
            <a:ext cx="6357938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1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Acquiring the firmware: sniff it!</a:t>
            </a:r>
            <a:endParaRPr lang="ru-RU" sz="4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10" y="1909188"/>
            <a:ext cx="6994364" cy="4064293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230" y="2903360"/>
            <a:ext cx="3993446" cy="2779505"/>
          </a:xfrm>
          <a:prstGeom prst="rect">
            <a:avLst/>
          </a:prstGeom>
        </p:spPr>
      </p:pic>
      <p:cxnSp>
        <p:nvCxnSpPr>
          <p:cNvPr id="6" name="Соединительная линия уступом 5"/>
          <p:cNvCxnSpPr/>
          <p:nvPr/>
        </p:nvCxnSpPr>
        <p:spPr>
          <a:xfrm>
            <a:off x="1015678" y="4954688"/>
            <a:ext cx="1197980" cy="590309"/>
          </a:xfrm>
          <a:prstGeom prst="bentConnector3">
            <a:avLst>
              <a:gd name="adj1" fmla="val 181159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/>
          <p:nvPr/>
        </p:nvCxnSpPr>
        <p:spPr>
          <a:xfrm rot="10800000" flipV="1">
            <a:off x="729050" y="4963368"/>
            <a:ext cx="286631" cy="113714"/>
          </a:xfrm>
          <a:prstGeom prst="bentConnector3">
            <a:avLst>
              <a:gd name="adj1" fmla="val 42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Соединительная линия уступом 22"/>
          <p:cNvCxnSpPr/>
          <p:nvPr/>
        </p:nvCxnSpPr>
        <p:spPr>
          <a:xfrm>
            <a:off x="729051" y="5085760"/>
            <a:ext cx="1484609" cy="459239"/>
          </a:xfrm>
          <a:prstGeom prst="bentConnector3">
            <a:avLst>
              <a:gd name="adj1" fmla="val -243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 flipV="1">
            <a:off x="2082113" y="2994970"/>
            <a:ext cx="2990336" cy="196839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837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Acquiring the firmware: JTAG or ISP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JTAG or ISP programmer to connect to the board debug ports</a:t>
            </a:r>
          </a:p>
          <a:p>
            <a:r>
              <a:rPr lang="en-US" dirty="0"/>
              <a:t>Use:</a:t>
            </a:r>
          </a:p>
          <a:p>
            <a:pPr lvl="1">
              <a:buFont typeface="Lucida Grande"/>
              <a:buChar char="-"/>
            </a:pPr>
            <a:r>
              <a:rPr lang="en-US" dirty="0"/>
              <a:t>Atmel Studio</a:t>
            </a:r>
          </a:p>
          <a:p>
            <a:pPr lvl="1">
              <a:buFont typeface="Lucida Grande"/>
              <a:buChar char="-"/>
            </a:pPr>
            <a:r>
              <a:rPr lang="en-US" dirty="0" err="1"/>
              <a:t>AVRDude</a:t>
            </a:r>
            <a:endParaRPr lang="en-US" dirty="0"/>
          </a:p>
          <a:p>
            <a:pPr lvl="1">
              <a:buFont typeface="Lucida Grande"/>
              <a:buChar char="-"/>
            </a:pPr>
            <a:r>
              <a:rPr lang="en-US" dirty="0"/>
              <a:t>Programmer-specific software to read flash</a:t>
            </a:r>
          </a:p>
          <a:p>
            <a:pPr marL="0" indent="0" algn="ctr">
              <a:buNone/>
            </a:pPr>
            <a:endParaRPr lang="en-US" sz="1500" dirty="0">
              <a:latin typeface="Courier" charset="0"/>
              <a:ea typeface="Courier" charset="0"/>
              <a:cs typeface="Courier" charset="0"/>
            </a:endParaRPr>
          </a:p>
          <a:p>
            <a:pPr marL="0" indent="0" algn="ctr">
              <a:buNone/>
            </a:pP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avrdude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-p m128 -c jtag1 –P /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dev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/ttyUSB0 \ </a:t>
            </a:r>
          </a:p>
          <a:p>
            <a:pPr marL="0" indent="0" algn="ctr">
              <a:buNone/>
            </a:pP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-U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flash:r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:"/home/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avr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flash.bin":r</a:t>
            </a:r>
            <a:endParaRPr lang="en-US" sz="1500" dirty="0">
              <a:latin typeface="Courier" charset="0"/>
              <a:ea typeface="Courier" charset="0"/>
              <a:cs typeface="Courier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30836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Acquiring the firmware: lock bits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AVR has lock bits that protect device from extracting flash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Clearing these </a:t>
            </a:r>
            <a:r>
              <a:rPr lang="en-US" dirty="0" err="1"/>
              <a:t>lockbits</a:t>
            </a:r>
            <a:r>
              <a:rPr lang="en-US" dirty="0"/>
              <a:t> will erase the entire device</a:t>
            </a:r>
          </a:p>
          <a:p>
            <a:r>
              <a:rPr lang="en-US" dirty="0"/>
              <a:t>If you have them set you’re not lucky --&gt; try to get firmware from other sources </a:t>
            </a:r>
          </a:p>
          <a:p>
            <a:r>
              <a:rPr lang="en-US" dirty="0"/>
              <a:t>However, if you have lock bits set but JTAG is </a:t>
            </a:r>
            <a:r>
              <a:rPr lang="en-US" b="1" dirty="0"/>
              <a:t>enabled</a:t>
            </a:r>
            <a:r>
              <a:rPr lang="en-US" dirty="0"/>
              <a:t> you could try partial restoration of firmware with avarice –capture (rare case)</a:t>
            </a:r>
            <a:endParaRPr lang="ru-RU" b="1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2715221"/>
            <a:ext cx="50006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468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3030514"/>
            <a:ext cx="7886700" cy="1554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Courier New" panose="02070309020205020404" pitchFamily="49" charset="0"/>
              </a:rPr>
              <a:t>Read fuses and lock bits using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avarice --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jtag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/ttyUSB0 –r -l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28650" y="1015067"/>
            <a:ext cx="7886700" cy="7376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Exercise 2.0: Fuses</a:t>
            </a:r>
            <a:endParaRPr lang="ru-RU" sz="3300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7" y="1015067"/>
            <a:ext cx="2412625" cy="9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45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Firmware reversing: formats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binary format</a:t>
            </a:r>
          </a:p>
          <a:p>
            <a:r>
              <a:rPr lang="en-US" dirty="0"/>
              <a:t>ELF format for AVRs</a:t>
            </a:r>
          </a:p>
          <a:p>
            <a:r>
              <a:rPr lang="en-US" dirty="0"/>
              <a:t>Intel HEX format (often used by programmers)</a:t>
            </a:r>
          </a:p>
          <a:p>
            <a:endParaRPr lang="en-US" dirty="0"/>
          </a:p>
          <a:p>
            <a:r>
              <a:rPr lang="en-US" dirty="0"/>
              <a:t>Could be easily converted between with </a:t>
            </a:r>
            <a:r>
              <a:rPr lang="en-US" dirty="0" err="1"/>
              <a:t>avr-objcopy</a:t>
            </a:r>
            <a:r>
              <a:rPr lang="en-US" dirty="0"/>
              <a:t>, e.g.: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avr-objcopy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-I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ihex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-O binary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blink.hex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blink.bin</a:t>
            </a:r>
            <a:endParaRPr lang="en-US" sz="15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466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2966269"/>
            <a:ext cx="7886700" cy="7376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AVR 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15886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Reverse engineering AVR binaries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u="sng" dirty="0"/>
              <a:t>Pure disassemblers:</a:t>
            </a:r>
          </a:p>
          <a:p>
            <a:r>
              <a:rPr lang="en-US" dirty="0" err="1"/>
              <a:t>avr-objdump</a:t>
            </a:r>
            <a:r>
              <a:rPr lang="en-US" dirty="0"/>
              <a:t> – </a:t>
            </a:r>
            <a:r>
              <a:rPr lang="en-US" dirty="0" err="1"/>
              <a:t>gcc</a:t>
            </a:r>
            <a:r>
              <a:rPr lang="en-US" dirty="0"/>
              <a:t> kit standard tool</a:t>
            </a:r>
          </a:p>
          <a:p>
            <a:r>
              <a:rPr lang="en-US" dirty="0" err="1"/>
              <a:t>Vavrdisasm</a:t>
            </a:r>
            <a:r>
              <a:rPr lang="en-US" dirty="0"/>
              <a:t> -- </a:t>
            </a:r>
            <a:r>
              <a:rPr lang="en-US" dirty="0">
                <a:hlinkClick r:id="rId2"/>
              </a:rPr>
              <a:t>https://github.com/vsergeev/vavrdisasm</a:t>
            </a:r>
            <a:endParaRPr lang="en-US" dirty="0"/>
          </a:p>
          <a:p>
            <a:r>
              <a:rPr lang="en-US" dirty="0" err="1"/>
              <a:t>ODAweb</a:t>
            </a:r>
            <a:r>
              <a:rPr lang="en-US" dirty="0"/>
              <a:t> -- https://</a:t>
            </a:r>
            <a:r>
              <a:rPr lang="en-US" dirty="0" err="1"/>
              <a:t>www.onlinedisassembler.com</a:t>
            </a:r>
            <a:r>
              <a:rPr lang="en-US" dirty="0"/>
              <a:t>/</a:t>
            </a:r>
            <a:r>
              <a:rPr lang="en-US" dirty="0" err="1"/>
              <a:t>odaweb</a:t>
            </a:r>
            <a:r>
              <a:rPr lang="en-US" dirty="0"/>
              <a:t>/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“Normal” disassemblers:</a:t>
            </a:r>
          </a:p>
          <a:p>
            <a:r>
              <a:rPr lang="en-US" dirty="0"/>
              <a:t>IDA Pro</a:t>
            </a:r>
          </a:p>
          <a:p>
            <a:r>
              <a:rPr lang="en-US" dirty="0" err="1"/>
              <a:t>Radare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25316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IDA PRO: AVR specifics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226469"/>
            <a:ext cx="4100388" cy="3263504"/>
          </a:xfrm>
        </p:spPr>
        <p:txBody>
          <a:bodyPr>
            <a:normAutofit/>
          </a:bodyPr>
          <a:lstStyle/>
          <a:p>
            <a:r>
              <a:rPr lang="is-IS" sz="1800" dirty="0"/>
              <a:t>Incorrect AVR elf-handling</a:t>
            </a:r>
          </a:p>
          <a:p>
            <a:r>
              <a:rPr lang="is-IS" sz="1800" dirty="0"/>
              <a:t>Incorrect LPM command behavior</a:t>
            </a:r>
          </a:p>
          <a:p>
            <a:r>
              <a:rPr lang="is-IS" sz="1800" dirty="0"/>
              <a:t>Addressing issues</a:t>
            </a:r>
            <a:endParaRPr lang="is-IS" dirty="0"/>
          </a:p>
          <a:p>
            <a:r>
              <a:rPr lang="is-IS" sz="1800" dirty="0"/>
              <a:t>Sometimes strange output</a:t>
            </a:r>
          </a:p>
          <a:p>
            <a:pPr marL="0" indent="0">
              <a:buNone/>
            </a:pPr>
            <a:r>
              <a:rPr lang="is-IS" sz="1800" dirty="0"/>
              <a:t>...</a:t>
            </a:r>
          </a:p>
          <a:p>
            <a:r>
              <a:rPr lang="en-US" sz="1800" dirty="0"/>
              <a:t>Still usable, but “with care”</a:t>
            </a:r>
          </a:p>
          <a:p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48" y="1886225"/>
            <a:ext cx="4857750" cy="35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82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Radare2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509612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Opensource</a:t>
            </a:r>
            <a:r>
              <a:rPr lang="en-US" dirty="0"/>
              <a:t> reverse engineering framework (RE, debugger, forensics)</a:t>
            </a:r>
          </a:p>
          <a:p>
            <a:r>
              <a:rPr lang="en-US" dirty="0" err="1"/>
              <a:t>Crossplatform</a:t>
            </a:r>
            <a:r>
              <a:rPr lang="en-US" dirty="0"/>
              <a:t> (</a:t>
            </a:r>
            <a:r>
              <a:rPr lang="en-US" dirty="0" err="1"/>
              <a:t>Linux,Mac,Windows,QNX,Android,iOS</a:t>
            </a:r>
            <a:r>
              <a:rPr lang="en-US" dirty="0"/>
              <a:t>, …)</a:t>
            </a:r>
          </a:p>
          <a:p>
            <a:r>
              <a:rPr lang="en-US" dirty="0"/>
              <a:t>Scripting</a:t>
            </a:r>
          </a:p>
          <a:p>
            <a:r>
              <a:rPr lang="en-US" dirty="0"/>
              <a:t>A lot of architectures / file-formats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Without “habitual” GUI (c) pancake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895" y="1948710"/>
            <a:ext cx="3419227" cy="23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5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Radare2: Tools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1" y="2226469"/>
            <a:ext cx="3198767" cy="3263504"/>
          </a:xfrm>
        </p:spPr>
        <p:txBody>
          <a:bodyPr/>
          <a:lstStyle/>
          <a:p>
            <a:r>
              <a:rPr lang="en-US" dirty="0"/>
              <a:t>radare2</a:t>
            </a:r>
          </a:p>
          <a:p>
            <a:r>
              <a:rPr lang="en-US" dirty="0"/>
              <a:t>rabin2</a:t>
            </a:r>
          </a:p>
          <a:p>
            <a:r>
              <a:rPr lang="en-US" dirty="0"/>
              <a:t>radiff2</a:t>
            </a:r>
          </a:p>
          <a:p>
            <a:r>
              <a:rPr lang="en-US" dirty="0"/>
              <a:t>rafind2</a:t>
            </a:r>
          </a:p>
          <a:p>
            <a:r>
              <a:rPr lang="en-US" dirty="0"/>
              <a:t>rasm2</a:t>
            </a:r>
          </a:p>
          <a:p>
            <a:r>
              <a:rPr lang="en-US" dirty="0"/>
              <a:t>r2pm</a:t>
            </a: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316583" y="2226469"/>
            <a:ext cx="3198767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rarun2</a:t>
            </a:r>
          </a:p>
          <a:p>
            <a:r>
              <a:rPr lang="en-US" sz="2100" dirty="0"/>
              <a:t>rax2</a:t>
            </a:r>
          </a:p>
          <a:p>
            <a:r>
              <a:rPr lang="en-US" sz="2100" dirty="0"/>
              <a:t>r2agent</a:t>
            </a:r>
          </a:p>
          <a:p>
            <a:r>
              <a:rPr lang="en-US" sz="2100" dirty="0"/>
              <a:t>ragg2</a:t>
            </a:r>
          </a:p>
          <a:p>
            <a:r>
              <a:rPr lang="en-US" sz="2100" dirty="0"/>
              <a:t>rahash2</a:t>
            </a:r>
          </a:p>
          <a:p>
            <a:r>
              <a:rPr lang="en-US" sz="2100" dirty="0"/>
              <a:t>rasign2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417054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Synapse </a:t>
            </a:r>
            <a:r>
              <a:rPr lang="en-US" sz="3000" dirty="0" err="1"/>
              <a:t>IoT</a:t>
            </a:r>
            <a:r>
              <a:rPr lang="en-US" sz="3000" dirty="0"/>
              <a:t> module with Atmega128RFA1 inside </a:t>
            </a:r>
            <a:endParaRPr lang="ru-RU" sz="3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841" y="2001349"/>
            <a:ext cx="4836319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Radare2: Usage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1" y="2226469"/>
            <a:ext cx="7594418" cy="32635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Install from </a:t>
            </a:r>
            <a:r>
              <a:rPr lang="en-US" dirty="0" err="1"/>
              <a:t>git</a:t>
            </a:r>
            <a:endParaRPr lang="en-US" dirty="0"/>
          </a:p>
          <a:p>
            <a:pPr marL="342900" lvl="1" indent="0">
              <a:buNone/>
            </a:pPr>
            <a:r>
              <a:rPr lang="en-US" dirty="0"/>
              <a:t># </a:t>
            </a:r>
            <a:r>
              <a:rPr lang="en-US" dirty="0" err="1"/>
              <a:t>git</a:t>
            </a:r>
            <a:r>
              <a:rPr lang="en-US" dirty="0"/>
              <a:t> clone </a:t>
            </a:r>
            <a:r>
              <a:rPr lang="en-US" dirty="0">
                <a:hlinkClick r:id="rId3"/>
              </a:rPr>
              <a:t>https://github.com/radare/radare2</a:t>
            </a:r>
            <a:endParaRPr lang="en-US" dirty="0"/>
          </a:p>
          <a:p>
            <a:pPr marL="342900" lvl="1" indent="0">
              <a:buNone/>
            </a:pPr>
            <a:r>
              <a:rPr lang="en-US" dirty="0"/>
              <a:t># cd radare2</a:t>
            </a:r>
          </a:p>
          <a:p>
            <a:pPr marL="342900" lvl="1" indent="0">
              <a:buNone/>
            </a:pPr>
            <a:r>
              <a:rPr lang="en-US" dirty="0"/>
              <a:t># sys/install.sh</a:t>
            </a:r>
          </a:p>
          <a:p>
            <a:r>
              <a:rPr lang="en-US" dirty="0"/>
              <a:t>Packages (yara, </a:t>
            </a:r>
            <a:r>
              <a:rPr lang="en-US" dirty="0" err="1"/>
              <a:t>retdec</a:t>
            </a:r>
            <a:r>
              <a:rPr lang="en-US" dirty="0"/>
              <a:t> / </a:t>
            </a:r>
            <a:r>
              <a:rPr lang="en-US" dirty="0" err="1"/>
              <a:t>radeco</a:t>
            </a:r>
            <a:r>
              <a:rPr lang="en-US" dirty="0"/>
              <a:t> </a:t>
            </a:r>
            <a:r>
              <a:rPr lang="en-US" dirty="0" err="1"/>
              <a:t>decompilers</a:t>
            </a:r>
            <a:r>
              <a:rPr lang="en-US" dirty="0"/>
              <a:t>, …):</a:t>
            </a:r>
          </a:p>
          <a:p>
            <a:pPr marL="342900" lvl="1" indent="0">
              <a:buNone/>
            </a:pPr>
            <a:r>
              <a:rPr lang="en-US" dirty="0"/>
              <a:t># r2pm -</a:t>
            </a:r>
            <a:r>
              <a:rPr lang="en-US" dirty="0" err="1"/>
              <a:t>i</a:t>
            </a:r>
            <a:r>
              <a:rPr lang="en-US" dirty="0"/>
              <a:t> radare2</a:t>
            </a:r>
          </a:p>
          <a:p>
            <a:r>
              <a:rPr lang="en-US" dirty="0"/>
              <a:t>Console commands</a:t>
            </a:r>
          </a:p>
          <a:p>
            <a:pPr marL="342900" lvl="1" indent="0">
              <a:buNone/>
            </a:pPr>
            <a:r>
              <a:rPr lang="en-US" dirty="0"/>
              <a:t># r2 -d /bin/ls – debugging</a:t>
            </a:r>
          </a:p>
          <a:p>
            <a:pPr marL="342900" lvl="1" indent="0">
              <a:buNone/>
            </a:pPr>
            <a:r>
              <a:rPr lang="en-US" dirty="0"/>
              <a:t># r2 –a </a:t>
            </a:r>
            <a:r>
              <a:rPr lang="en-US" dirty="0" err="1"/>
              <a:t>avr</a:t>
            </a:r>
            <a:r>
              <a:rPr lang="en-US" dirty="0"/>
              <a:t> </a:t>
            </a:r>
            <a:r>
              <a:rPr lang="en-US" dirty="0" err="1"/>
              <a:t>sample.bin</a:t>
            </a:r>
            <a:r>
              <a:rPr lang="en-US" dirty="0"/>
              <a:t> – architecture</a:t>
            </a:r>
          </a:p>
          <a:p>
            <a:pPr marL="342900" lvl="1" indent="0">
              <a:buNone/>
            </a:pPr>
            <a:r>
              <a:rPr lang="en-US" dirty="0"/>
              <a:t># r2 –b 16 </a:t>
            </a:r>
            <a:r>
              <a:rPr lang="en-US" dirty="0" err="1"/>
              <a:t>sample.bin</a:t>
            </a:r>
            <a:r>
              <a:rPr lang="en-US" dirty="0"/>
              <a:t> – specify register size in bits</a:t>
            </a:r>
          </a:p>
          <a:p>
            <a:pPr marL="342900" lvl="1" indent="0">
              <a:buNone/>
            </a:pPr>
            <a:r>
              <a:rPr lang="en-US" dirty="0"/>
              <a:t># r2 </a:t>
            </a:r>
            <a:r>
              <a:rPr lang="en-US" dirty="0" err="1"/>
              <a:t>sample.bin</a:t>
            </a:r>
            <a:r>
              <a:rPr lang="en-US" dirty="0"/>
              <a:t> –</a:t>
            </a:r>
            <a:r>
              <a:rPr lang="en-US" dirty="0" err="1"/>
              <a:t>i</a:t>
            </a:r>
            <a:r>
              <a:rPr lang="en-US" dirty="0"/>
              <a:t> script – include script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106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Radare2: Basic commands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1" y="2222134"/>
            <a:ext cx="7594418" cy="326350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aaa</a:t>
            </a:r>
            <a:r>
              <a:rPr lang="en-US" dirty="0"/>
              <a:t> – analyze</a:t>
            </a:r>
          </a:p>
          <a:p>
            <a:r>
              <a:rPr lang="en-US" dirty="0" err="1"/>
              <a:t>axt</a:t>
            </a:r>
            <a:r>
              <a:rPr lang="en-US" dirty="0"/>
              <a:t> – </a:t>
            </a:r>
            <a:r>
              <a:rPr lang="en-US" dirty="0" err="1"/>
              <a:t>xrefs</a:t>
            </a:r>
            <a:r>
              <a:rPr lang="en-US" dirty="0"/>
              <a:t> </a:t>
            </a:r>
          </a:p>
          <a:p>
            <a:r>
              <a:rPr lang="en-US" dirty="0"/>
              <a:t>s – seek</a:t>
            </a:r>
          </a:p>
          <a:p>
            <a:r>
              <a:rPr lang="en-US" dirty="0"/>
              <a:t>p – disassemble</a:t>
            </a:r>
          </a:p>
          <a:p>
            <a:r>
              <a:rPr lang="en-US" dirty="0"/>
              <a:t>~ - </a:t>
            </a:r>
            <a:r>
              <a:rPr lang="en-US" dirty="0" err="1"/>
              <a:t>grep</a:t>
            </a:r>
            <a:endParaRPr lang="en-US" dirty="0"/>
          </a:p>
          <a:p>
            <a:r>
              <a:rPr lang="en-US" dirty="0"/>
              <a:t>! – run shell commands</a:t>
            </a:r>
          </a:p>
          <a:p>
            <a:r>
              <a:rPr lang="en-US" dirty="0"/>
              <a:t>/ – search</a:t>
            </a:r>
          </a:p>
          <a:p>
            <a:r>
              <a:rPr lang="en-US" dirty="0"/>
              <a:t>/R – search ROP</a:t>
            </a:r>
          </a:p>
          <a:p>
            <a:r>
              <a:rPr lang="en-US" dirty="0"/>
              <a:t>/c – search instruction</a:t>
            </a:r>
          </a:p>
          <a:p>
            <a:r>
              <a:rPr lang="en-US" dirty="0"/>
              <a:t>? – help</a:t>
            </a:r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72" y="2222134"/>
            <a:ext cx="3388178" cy="35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021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Radare2: Disassembling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1" y="2222134"/>
            <a:ext cx="7594418" cy="3263504"/>
          </a:xfrm>
        </p:spPr>
        <p:txBody>
          <a:bodyPr/>
          <a:lstStyle/>
          <a:p>
            <a:r>
              <a:rPr lang="en-US" dirty="0"/>
              <a:t>p?</a:t>
            </a:r>
          </a:p>
          <a:p>
            <a:r>
              <a:rPr lang="en-US" dirty="0" err="1"/>
              <a:t>pd</a:t>
            </a:r>
            <a:r>
              <a:rPr lang="en-US" dirty="0"/>
              <a:t>/</a:t>
            </a:r>
            <a:r>
              <a:rPr lang="en-US" dirty="0" err="1"/>
              <a:t>pD</a:t>
            </a:r>
            <a:r>
              <a:rPr lang="en-US" dirty="0"/>
              <a:t> - </a:t>
            </a:r>
            <a:r>
              <a:rPr lang="en-US" dirty="0" err="1"/>
              <a:t>dissamble</a:t>
            </a:r>
            <a:endParaRPr lang="en-US" dirty="0"/>
          </a:p>
          <a:p>
            <a:r>
              <a:rPr lang="en-US" dirty="0"/>
              <a:t>pi/</a:t>
            </a:r>
            <a:r>
              <a:rPr lang="en-US" dirty="0" err="1"/>
              <a:t>pI</a:t>
            </a:r>
            <a:r>
              <a:rPr lang="en-US" dirty="0"/>
              <a:t> – print instructions</a:t>
            </a:r>
          </a:p>
          <a:p>
            <a:r>
              <a:rPr lang="en-US" dirty="0"/>
              <a:t>Examples:</a:t>
            </a:r>
          </a:p>
          <a:p>
            <a:pPr marL="0" indent="0">
              <a:buNone/>
            </a:pPr>
            <a:r>
              <a:rPr lang="en-US" dirty="0"/>
              <a:t>	&gt; </a:t>
            </a:r>
            <a:r>
              <a:rPr lang="en-US" dirty="0" err="1"/>
              <a:t>pd</a:t>
            </a:r>
            <a:r>
              <a:rPr lang="en-US" dirty="0"/>
              <a:t> 35 @ function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2708"/>
            <a:ext cx="4388166" cy="29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481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Radare2: Options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1" y="2222134"/>
            <a:ext cx="7594418" cy="3263504"/>
          </a:xfrm>
        </p:spPr>
        <p:txBody>
          <a:bodyPr/>
          <a:lstStyle/>
          <a:p>
            <a:r>
              <a:rPr lang="en-US" dirty="0"/>
              <a:t>~/.</a:t>
            </a:r>
            <a:r>
              <a:rPr lang="en-US" dirty="0" err="1"/>
              <a:t>radarerc</a:t>
            </a:r>
            <a:r>
              <a:rPr lang="en-US" dirty="0"/>
              <a:t> </a:t>
            </a:r>
          </a:p>
          <a:p>
            <a:r>
              <a:rPr lang="en-US" dirty="0"/>
              <a:t>e </a:t>
            </a:r>
            <a:r>
              <a:rPr lang="en-US" dirty="0" err="1"/>
              <a:t>asm.describe</a:t>
            </a:r>
            <a:r>
              <a:rPr lang="en-US" dirty="0"/>
              <a:t>=true</a:t>
            </a:r>
          </a:p>
          <a:p>
            <a:r>
              <a:rPr lang="en-US" dirty="0"/>
              <a:t>e scr.utf8=true</a:t>
            </a:r>
          </a:p>
          <a:p>
            <a:r>
              <a:rPr lang="en-US" dirty="0"/>
              <a:t>e </a:t>
            </a:r>
            <a:r>
              <a:rPr lang="en-US" dirty="0" err="1"/>
              <a:t>asm.midflags</a:t>
            </a:r>
            <a:r>
              <a:rPr lang="en-US" dirty="0"/>
              <a:t>=true</a:t>
            </a:r>
          </a:p>
          <a:p>
            <a:r>
              <a:rPr lang="en-US" dirty="0"/>
              <a:t>e </a:t>
            </a:r>
            <a:r>
              <a:rPr lang="en-US" dirty="0" err="1"/>
              <a:t>asm.emu</a:t>
            </a:r>
            <a:r>
              <a:rPr lang="en-US" dirty="0"/>
              <a:t>=true</a:t>
            </a:r>
          </a:p>
          <a:p>
            <a:r>
              <a:rPr lang="en-US" dirty="0"/>
              <a:t>eco solarized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70" y="2308633"/>
            <a:ext cx="4771421" cy="339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336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Radare2: Interfaces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1" y="2222134"/>
            <a:ext cx="7594418" cy="3263504"/>
          </a:xfrm>
        </p:spPr>
        <p:txBody>
          <a:bodyPr/>
          <a:lstStyle/>
          <a:p>
            <a:r>
              <a:rPr lang="en-US" dirty="0"/>
              <a:t>ASCII – VV</a:t>
            </a:r>
          </a:p>
          <a:p>
            <a:r>
              <a:rPr lang="en-US" dirty="0"/>
              <a:t>Visual panels – V! (vim like controls)</a:t>
            </a:r>
          </a:p>
          <a:p>
            <a:r>
              <a:rPr lang="en-US" dirty="0"/>
              <a:t>Web-server – r2 -c=H file</a:t>
            </a:r>
          </a:p>
          <a:p>
            <a:r>
              <a:rPr lang="en-US" dirty="0"/>
              <a:t>Bokken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934" y="886426"/>
            <a:ext cx="2636739" cy="19744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07" y="3690862"/>
            <a:ext cx="1878821" cy="21703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71" y="3662668"/>
            <a:ext cx="2018212" cy="219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644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Best combinations for AVR RE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44875"/>
            <a:ext cx="7886700" cy="4351338"/>
          </a:xfrm>
        </p:spPr>
        <p:txBody>
          <a:bodyPr/>
          <a:lstStyle/>
          <a:p>
            <a:r>
              <a:rPr lang="en-US" dirty="0"/>
              <a:t>Both Radare2 and IDA Pro have pitfalls when working with AVR</a:t>
            </a:r>
          </a:p>
          <a:p>
            <a:r>
              <a:rPr lang="en-US" dirty="0"/>
              <a:t>That’s why I am using the following combination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IDA Pro </a:t>
            </a:r>
            <a:r>
              <a:rPr lang="en-US" b="1" dirty="0"/>
              <a:t>6.6+ </a:t>
            </a:r>
            <a:r>
              <a:rPr lang="en-US" dirty="0"/>
              <a:t>+ Radare2 + GDB + </a:t>
            </a:r>
            <a:r>
              <a:rPr lang="en-US" dirty="0" err="1"/>
              <a:t>avr-objdump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/>
              <a:t>Here we will focus on Radare2 + GDB, because not everyone can afford latest IDA Pro </a:t>
            </a:r>
            <a:r>
              <a:rPr lang="en-US" i="1" dirty="0">
                <a:sym typeface="Wingdings"/>
              </a:rPr>
              <a:t>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569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3290646"/>
            <a:ext cx="7886700" cy="1554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cd /home/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radare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/workshop/ex2.1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avr-objcopy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–I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ihex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–O binary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hello.hex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hello.bin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r2 –a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hello.bin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28650" y="1015067"/>
            <a:ext cx="7886700" cy="7376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300" dirty="0"/>
              <a:t>Ex 2.1: </a:t>
            </a:r>
            <a:r>
              <a:rPr lang="en-US" sz="3300" b="1" dirty="0"/>
              <a:t>H</a:t>
            </a:r>
            <a:r>
              <a:rPr lang="en-US" sz="3300" dirty="0"/>
              <a:t>ello! RE</a:t>
            </a:r>
            <a:endParaRPr lang="ru-RU" sz="3300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7" y="1015067"/>
            <a:ext cx="2412625" cy="9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361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0556" y="2786544"/>
            <a:ext cx="7886700" cy="73765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Now we will scrutinize </a:t>
            </a:r>
            <a:r>
              <a:rPr lang="en-US" sz="3600" b="1" dirty="0"/>
              <a:t>every</a:t>
            </a:r>
            <a:br>
              <a:rPr lang="en-US" sz="3600" b="1" dirty="0"/>
            </a:br>
            <a:r>
              <a:rPr lang="en-US" sz="3600" b="1" dirty="0"/>
              <a:t>line</a:t>
            </a:r>
            <a:r>
              <a:rPr lang="en-US" sz="3600" dirty="0"/>
              <a:t> of disassembled code.</a:t>
            </a:r>
            <a:br>
              <a:rPr lang="en-US" sz="3600" dirty="0"/>
            </a:br>
            <a:r>
              <a:rPr lang="en-US" sz="3600" dirty="0"/>
              <a:t>Boring, but is required for further understanding</a:t>
            </a:r>
            <a:endParaRPr lang="ru-RU" sz="3600" dirty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099" y="3703919"/>
            <a:ext cx="2916998" cy="195886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" y="6446144"/>
            <a:ext cx="759299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 err="1"/>
              <a:t>http</a:t>
            </a:r>
            <a:r>
              <a:rPr lang="ru-RU" sz="900" dirty="0"/>
              <a:t>://</a:t>
            </a:r>
            <a:r>
              <a:rPr lang="ru-RU" sz="900" dirty="0" err="1"/>
              <a:t>reallycuteanimals.co.uk</a:t>
            </a:r>
            <a:r>
              <a:rPr lang="ru-RU" sz="900" dirty="0"/>
              <a:t>/</a:t>
            </a:r>
            <a:r>
              <a:rPr lang="ru-RU" sz="900" dirty="0" err="1"/>
              <a:t>wp-content</a:t>
            </a:r>
            <a:r>
              <a:rPr lang="ru-RU" sz="900" dirty="0"/>
              <a:t>/</a:t>
            </a:r>
            <a:r>
              <a:rPr lang="ru-RU" sz="900" dirty="0" err="1"/>
              <a:t>uploads</a:t>
            </a:r>
            <a:r>
              <a:rPr lang="ru-RU" sz="900" dirty="0"/>
              <a:t>/2012/06/120519-cat-keyboard_thumb.jpg</a:t>
            </a:r>
          </a:p>
        </p:txBody>
      </p:sp>
    </p:spTree>
    <p:extLst>
      <p:ext uri="{BB962C8B-B14F-4D97-AF65-F5344CB8AC3E}">
        <p14:creationId xmlns:p14="http://schemas.microsoft.com/office/powerpoint/2010/main" val="20668007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Interrupts vector &amp;&amp; </a:t>
            </a:r>
            <a:r>
              <a:rPr lang="en-US" sz="4000" dirty="0" err="1"/>
              <a:t>init</a:t>
            </a:r>
            <a:r>
              <a:rPr lang="en-US" sz="4000" dirty="0"/>
              <a:t> section</a:t>
            </a:r>
            <a:endParaRPr lang="ru-RU" sz="40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75421"/>
            <a:ext cx="4526492" cy="3691111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84" y="2870313"/>
            <a:ext cx="4696367" cy="17893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205477" y="3534162"/>
            <a:ext cx="2291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Interrupts vector</a:t>
            </a:r>
            <a:endParaRPr lang="ru-RU" sz="2400" dirty="0">
              <a:solidFill>
                <a:srgbClr val="FF0000"/>
              </a:solidFill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3324829" y="2046550"/>
            <a:ext cx="1137212" cy="9288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3324829" y="2178839"/>
            <a:ext cx="1137212" cy="2298393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кругленная соединительная линия 11"/>
          <p:cNvCxnSpPr/>
          <p:nvPr/>
        </p:nvCxnSpPr>
        <p:spPr>
          <a:xfrm rot="10800000">
            <a:off x="1892461" y="2046551"/>
            <a:ext cx="2569580" cy="2484255"/>
          </a:xfrm>
          <a:prstGeom prst="curvedConnector3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97674" y="3973733"/>
            <a:ext cx="9035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main() </a:t>
            </a:r>
            <a:r>
              <a:rPr lang="en-US" sz="1350" dirty="0">
                <a:solidFill>
                  <a:srgbClr val="FF0000"/>
                </a:solidFill>
                <a:sym typeface="Wingdings"/>
              </a:rPr>
              <a:t></a:t>
            </a:r>
            <a:endParaRPr lang="ru-RU" sz="135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42589" y="4985905"/>
            <a:ext cx="10952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Program halt</a:t>
            </a:r>
            <a:endParaRPr lang="ru-RU" sz="1350" dirty="0"/>
          </a:p>
        </p:txBody>
      </p:sp>
      <p:cxnSp>
        <p:nvCxnSpPr>
          <p:cNvPr id="19" name="Соединительная линия уступом 18"/>
          <p:cNvCxnSpPr>
            <a:stCxn id="17" idx="3"/>
          </p:cNvCxnSpPr>
          <p:nvPr/>
        </p:nvCxnSpPr>
        <p:spPr>
          <a:xfrm flipV="1">
            <a:off x="7637825" y="4335635"/>
            <a:ext cx="356385" cy="800311"/>
          </a:xfrm>
          <a:prstGeom prst="bentConnector2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Закрывающая фигурная скобка 20"/>
          <p:cNvSpPr/>
          <p:nvPr/>
        </p:nvSpPr>
        <p:spPr>
          <a:xfrm>
            <a:off x="7877968" y="4225457"/>
            <a:ext cx="34289" cy="176536"/>
          </a:xfrm>
          <a:prstGeom prst="rightBrace">
            <a:avLst/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pic>
        <p:nvPicPr>
          <p:cNvPr id="26" name="Изображение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27" y="5262905"/>
            <a:ext cx="5038725" cy="4572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 rot="16200000">
            <a:off x="6090960" y="3369901"/>
            <a:ext cx="14350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 err="1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sz="1350" b="1" dirty="0">
                <a:solidFill>
                  <a:srgbClr val="00B0F0"/>
                </a:solidFill>
                <a:latin typeface="Courier" charset="0"/>
                <a:ea typeface="Courier" charset="0"/>
                <a:cs typeface="Courier" charset="0"/>
              </a:rPr>
              <a:t> section</a:t>
            </a:r>
            <a:endParaRPr lang="ru-RU" sz="1350" b="1" dirty="0">
              <a:solidFill>
                <a:srgbClr val="00B0F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99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Memory manipulation: stack push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086407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push 	r14	; save r14 on the Stack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17038" y="3884604"/>
            <a:ext cx="1430826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SP = SP - 1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508218"/>
              </p:ext>
            </p:extLst>
          </p:nvPr>
        </p:nvGraphicFramePr>
        <p:xfrm>
          <a:off x="6984358" y="2692853"/>
          <a:ext cx="9500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0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0x10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048063"/>
              </p:ext>
            </p:extLst>
          </p:nvPr>
        </p:nvGraphicFramePr>
        <p:xfrm>
          <a:off x="1151165" y="2705213"/>
          <a:ext cx="982739" cy="84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7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6380" y="3211589"/>
            <a:ext cx="54825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SP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4" idx="3"/>
          </p:cNvCxnSpPr>
          <p:nvPr/>
        </p:nvCxnSpPr>
        <p:spPr>
          <a:xfrm flipV="1">
            <a:off x="6747864" y="4061554"/>
            <a:ext cx="193881" cy="77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957283" y="3406328"/>
            <a:ext cx="193882" cy="38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3099122" y="3384713"/>
            <a:ext cx="19879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02621" y="298651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 r14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537850" y="3966914"/>
            <a:ext cx="172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r14 =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 0x10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11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Philips Hue Bulb</a:t>
            </a:r>
            <a:endParaRPr lang="ru-RU" sz="40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623683" y="5769918"/>
            <a:ext cx="4572000" cy="2192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825" dirty="0" err="1"/>
              <a:t>http</a:t>
            </a:r>
            <a:r>
              <a:rPr lang="ru-RU" sz="825" dirty="0"/>
              <a:t>://</a:t>
            </a:r>
            <a:r>
              <a:rPr lang="ru-RU" sz="825" dirty="0" err="1"/>
              <a:t>www.eetimes.com</a:t>
            </a:r>
            <a:r>
              <a:rPr lang="ru-RU" sz="825" dirty="0"/>
              <a:t>/</a:t>
            </a:r>
            <a:r>
              <a:rPr lang="ru-RU" sz="825" dirty="0" err="1"/>
              <a:t>document.asp?doc_id</a:t>
            </a:r>
            <a:r>
              <a:rPr lang="ru-RU" sz="825" dirty="0"/>
              <a:t>=1323739&amp;image_number=1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724" y="1911045"/>
            <a:ext cx="4136507" cy="362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Memory manipulation: stack pop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0408" y="1579492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push r14 ; save r14 on the Stack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pop 	r15	; pop top of Stack to r15</a:t>
            </a:r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3544942"/>
            <a:ext cx="132331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SP = SP - 1</a:t>
            </a:r>
            <a:endParaRPr lang="ru-RU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13972" y="5186363"/>
            <a:ext cx="1365075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SP = SP + 1</a:t>
            </a:r>
            <a:endParaRPr lang="ru-RU" b="1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436945"/>
              </p:ext>
            </p:extLst>
          </p:nvPr>
        </p:nvGraphicFramePr>
        <p:xfrm>
          <a:off x="7003591" y="2311160"/>
          <a:ext cx="9500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0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0x10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472442"/>
              </p:ext>
            </p:extLst>
          </p:nvPr>
        </p:nvGraphicFramePr>
        <p:xfrm>
          <a:off x="1170398" y="2323521"/>
          <a:ext cx="982739" cy="84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7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1765" y="2829897"/>
            <a:ext cx="49210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SP</a:t>
            </a:r>
            <a:endParaRPr lang="ru-RU" dirty="0"/>
          </a:p>
        </p:txBody>
      </p:sp>
      <p:cxnSp>
        <p:nvCxnSpPr>
          <p:cNvPr id="10" name="Прямая со стрелкой 9"/>
          <p:cNvCxnSpPr>
            <a:stCxn id="4" idx="3"/>
          </p:cNvCxnSpPr>
          <p:nvPr/>
        </p:nvCxnSpPr>
        <p:spPr>
          <a:xfrm flipV="1">
            <a:off x="6809710" y="3721892"/>
            <a:ext cx="193881" cy="77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976516" y="3024635"/>
            <a:ext cx="193882" cy="3825"/>
          </a:xfrm>
          <a:prstGeom prst="straightConnector1">
            <a:avLst/>
          </a:prstGeom>
          <a:ln w="2857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3118355" y="3003021"/>
            <a:ext cx="19879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21854" y="263907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 r14</a:t>
            </a:r>
            <a:endParaRPr lang="ru-RU" dirty="0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flipV="1">
            <a:off x="-52140" y="4085957"/>
            <a:ext cx="9144000" cy="8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Таблица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396805"/>
              </p:ext>
            </p:extLst>
          </p:nvPr>
        </p:nvGraphicFramePr>
        <p:xfrm>
          <a:off x="1183815" y="4692104"/>
          <a:ext cx="950088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0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0x10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3" name="Прямая со стрелкой 22"/>
          <p:cNvCxnSpPr/>
          <p:nvPr/>
        </p:nvCxnSpPr>
        <p:spPr>
          <a:xfrm>
            <a:off x="6809709" y="5362962"/>
            <a:ext cx="193882" cy="382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989934" y="6155232"/>
            <a:ext cx="193882" cy="3825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3099122" y="5359487"/>
            <a:ext cx="19879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02621" y="500419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 r15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412918" y="5959361"/>
            <a:ext cx="530949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SP</a:t>
            </a:r>
            <a:endParaRPr lang="ru-RU" dirty="0"/>
          </a:p>
        </p:txBody>
      </p:sp>
      <p:graphicFrame>
        <p:nvGraphicFramePr>
          <p:cNvPr id="28" name="Таблица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34572"/>
              </p:ext>
            </p:extLst>
          </p:nvPr>
        </p:nvGraphicFramePr>
        <p:xfrm>
          <a:off x="7003591" y="4663004"/>
          <a:ext cx="1000658" cy="845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Some value</a:t>
                      </a:r>
                      <a:endParaRPr lang="ru-RU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226876" y="5719893"/>
            <a:ext cx="172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r15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 0x10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334" y="3283260"/>
            <a:ext cx="1726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r14 =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 0x10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ru-RU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321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Unconditional jump/call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9325" y="1957357"/>
            <a:ext cx="8333774" cy="271085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0xABC1 	; PC = 0xABC1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rjmp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5			; PC = PC + 5 +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call		0xABC1	; “push PC+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” 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		;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jmp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0xABC1	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ret				; “pop PC” 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8" y="5494478"/>
            <a:ext cx="5038725" cy="4572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8" y="4668215"/>
            <a:ext cx="48863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666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Harvard architecture? But PC goes to </a:t>
            </a:r>
            <a:r>
              <a:rPr lang="en-US" sz="4000" b="1" dirty="0"/>
              <a:t>DATA </a:t>
            </a:r>
            <a:r>
              <a:rPr lang="en-US" sz="4000" dirty="0"/>
              <a:t>memory</a:t>
            </a:r>
            <a:endParaRPr lang="ru-RU" sz="40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619" y="2076175"/>
            <a:ext cx="3814763" cy="380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569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Arithmetic instructions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70547"/>
            <a:ext cx="7886700" cy="32635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add 		r1,r2 		; r1  = r1 + r2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add 		r28,r28 		; r28 = r28 + r28</a:t>
            </a:r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and 		r2,r3 		; r2  = r2 &amp; r3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clr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r1 			; r1  = 0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		r28			; r28 = 0xFF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inc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r0 			; r0  = r0 + 1</a:t>
            </a:r>
          </a:p>
          <a:p>
            <a:pPr marL="0" indent="0">
              <a:buNone/>
            </a:pP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neg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		r0 			; r0  = -r0</a:t>
            </a:r>
          </a:p>
          <a:p>
            <a:pPr marL="0" indent="0">
              <a:buNone/>
            </a:pPr>
            <a:r>
              <a:rPr lang="is-IS" dirty="0">
                <a:latin typeface="Courier" charset="0"/>
                <a:ea typeface="Courier" charset="0"/>
                <a:cs typeface="Courier" charset="0"/>
              </a:rPr>
              <a:t>…</a:t>
            </a:r>
          </a:p>
          <a:p>
            <a:pPr marL="0" indent="0">
              <a:buNone/>
            </a:pP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621336"/>
            <a:ext cx="5334000" cy="178936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4852686" y="4520132"/>
            <a:ext cx="850739" cy="3651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Овал 7"/>
          <p:cNvSpPr/>
          <p:nvPr/>
        </p:nvSpPr>
        <p:spPr>
          <a:xfrm>
            <a:off x="4914899" y="4916772"/>
            <a:ext cx="850739" cy="3651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6687112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Memory manipulation: immediate values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ldi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		r29, 0x10 		; r29 = 0x10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084260"/>
            <a:ext cx="5334000" cy="1789361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4913452" y="3516218"/>
            <a:ext cx="1441049" cy="448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5558966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Memory manipulation: ports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in		r15, $16		; r15 = PORTB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out		$16, r0		; PORTB = r0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084260"/>
            <a:ext cx="5334000" cy="1789361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4844005" y="3183257"/>
            <a:ext cx="1597307" cy="3651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7" name="Овал 6"/>
          <p:cNvSpPr/>
          <p:nvPr/>
        </p:nvSpPr>
        <p:spPr>
          <a:xfrm>
            <a:off x="4765873" y="3805067"/>
            <a:ext cx="1901143" cy="5159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TextBox 7"/>
          <p:cNvSpPr txBox="1"/>
          <p:nvPr/>
        </p:nvSpPr>
        <p:spPr>
          <a:xfrm>
            <a:off x="1574424" y="5354259"/>
            <a:ext cx="60328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/>
              <a:t>What is the 0x3f, 0x3e, 0x3d and where to find them?</a:t>
            </a:r>
            <a:endParaRPr lang="ru-RU" sz="2100" dirty="0"/>
          </a:p>
        </p:txBody>
      </p:sp>
    </p:spTree>
    <p:extLst>
      <p:ext uri="{BB962C8B-B14F-4D97-AF65-F5344CB8AC3E}">
        <p14:creationId xmlns:p14="http://schemas.microsoft.com/office/powerpoint/2010/main" val="8233479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Datasheets are your best friends! (2)</a:t>
            </a:r>
            <a:endParaRPr lang="ru-RU" sz="40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4802"/>
            <a:ext cx="9144000" cy="31684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88560"/>
            <a:ext cx="1761458" cy="1758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7858" y="2045781"/>
            <a:ext cx="4177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P. 366 of Atmega128L datasheet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390646" y="3618407"/>
            <a:ext cx="928869" cy="5159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9889836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So, what’s going on here?</a:t>
            </a:r>
            <a:endParaRPr lang="ru-RU" sz="4000" dirty="0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628651" y="3886923"/>
            <a:ext cx="7594418" cy="1944547"/>
          </a:xfrm>
        </p:spPr>
        <p:txBody>
          <a:bodyPr>
            <a:normAutofit fontScale="70000" lnSpcReduction="20000"/>
          </a:bodyPr>
          <a:lstStyle/>
          <a:p>
            <a:pPr marL="385763" indent="-3857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SREG (Status </a:t>
            </a:r>
            <a:r>
              <a:rPr lang="en-US" dirty="0" err="1"/>
              <a:t>REGister</a:t>
            </a:r>
            <a:r>
              <a:rPr lang="en-US" dirty="0"/>
              <a:t>) is cleared (set to r1 value, which is 0x00)</a:t>
            </a:r>
          </a:p>
          <a:p>
            <a:pPr marL="385763" indent="-3857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SPL </a:t>
            </a:r>
            <a:r>
              <a:rPr lang="en-US" dirty="0">
                <a:sym typeface="Wingdings"/>
              </a:rPr>
              <a:t></a:t>
            </a:r>
            <a:r>
              <a:rPr lang="en-US" dirty="0"/>
              <a:t> </a:t>
            </a:r>
            <a:r>
              <a:rPr lang="en-US" dirty="0" smtClean="0"/>
              <a:t>r2</a:t>
            </a:r>
            <a:r>
              <a:rPr lang="ru-RU" dirty="0" smtClean="0"/>
              <a:t>9</a:t>
            </a:r>
            <a:r>
              <a:rPr lang="en-US" dirty="0" smtClean="0"/>
              <a:t> </a:t>
            </a:r>
            <a:r>
              <a:rPr lang="en-US" dirty="0"/>
              <a:t>(0xFF)</a:t>
            </a:r>
          </a:p>
          <a:p>
            <a:pPr marL="385763" indent="-3857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SPH </a:t>
            </a:r>
            <a:r>
              <a:rPr lang="en-US" dirty="0">
                <a:sym typeface="Wingdings"/>
              </a:rPr>
              <a:t></a:t>
            </a:r>
            <a:r>
              <a:rPr lang="en-US" dirty="0"/>
              <a:t> </a:t>
            </a:r>
            <a:r>
              <a:rPr lang="en-US" dirty="0" smtClean="0"/>
              <a:t>r2</a:t>
            </a:r>
            <a:r>
              <a:rPr lang="ru-RU" dirty="0" smtClean="0"/>
              <a:t>8</a:t>
            </a:r>
            <a:r>
              <a:rPr lang="en-US" dirty="0" smtClean="0"/>
              <a:t> </a:t>
            </a:r>
            <a:r>
              <a:rPr lang="en-US" dirty="0"/>
              <a:t>(0x10) </a:t>
            </a:r>
          </a:p>
          <a:p>
            <a:pPr marL="385763" indent="-3857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After </a:t>
            </a:r>
            <a:r>
              <a:rPr lang="en-US" dirty="0" err="1"/>
              <a:t>init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SREG = 0, SP = 0x10FF = 4351(SRAM limit)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28" y="1990453"/>
            <a:ext cx="5120546" cy="1789361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4861368" y="2159991"/>
            <a:ext cx="234388" cy="203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</a:t>
            </a:r>
            <a:endParaRPr lang="ru-RU" sz="1350" dirty="0"/>
          </a:p>
        </p:txBody>
      </p:sp>
      <p:sp>
        <p:nvSpPr>
          <p:cNvPr id="7" name="Овал 6"/>
          <p:cNvSpPr/>
          <p:nvPr/>
        </p:nvSpPr>
        <p:spPr>
          <a:xfrm>
            <a:off x="4896093" y="2758627"/>
            <a:ext cx="190982" cy="1733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  <a:endParaRPr lang="ru-RU" sz="1350" dirty="0"/>
          </a:p>
        </p:txBody>
      </p:sp>
      <p:sp>
        <p:nvSpPr>
          <p:cNvPr id="8" name="Овал 7"/>
          <p:cNvSpPr/>
          <p:nvPr/>
        </p:nvSpPr>
        <p:spPr>
          <a:xfrm>
            <a:off x="4900432" y="2960021"/>
            <a:ext cx="195324" cy="1803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3</a:t>
            </a:r>
            <a:endParaRPr lang="ru-RU" sz="1350" dirty="0"/>
          </a:p>
        </p:txBody>
      </p:sp>
      <p:pic>
        <p:nvPicPr>
          <p:cNvPr id="11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29" y="4207343"/>
            <a:ext cx="3627314" cy="265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034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Going further</a:t>
            </a:r>
            <a:endParaRPr lang="ru-RU" sz="4000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26" y="1853999"/>
            <a:ext cx="6004548" cy="40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222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Memory manipulation: </a:t>
            </a:r>
            <a:r>
              <a:rPr lang="en-US" sz="4000" dirty="0" err="1"/>
              <a:t>lds</a:t>
            </a:r>
            <a:r>
              <a:rPr lang="en-US" sz="4000" dirty="0"/>
              <a:t>/</a:t>
            </a:r>
            <a:r>
              <a:rPr lang="en-US" sz="4000" dirty="0" err="1"/>
              <a:t>sts</a:t>
            </a:r>
            <a:endParaRPr 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lds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		r2,0xFA00 		; r2 = *0xFA00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sts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		0xFA00,r0 		; *0xFA00 = r0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Here: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*0x98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  <a:sym typeface="Wingdings"/>
              </a:rPr>
              <a:t> r1 (0x00)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ourier" charset="0"/>
                <a:ea typeface="Courier" charset="0"/>
                <a:cs typeface="Courier" charset="0"/>
                <a:sym typeface="Wingdings"/>
              </a:rPr>
              <a:t>r24  0x67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ourier" charset="0"/>
                <a:ea typeface="Courier" charset="0"/>
                <a:cs typeface="Courier" charset="0"/>
                <a:sym typeface="Wingdings"/>
              </a:rPr>
              <a:t>*0x99  r24 (0x67)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900958"/>
            <a:ext cx="51054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16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27260</TotalTime>
  <Words>4201</Words>
  <Application>Microsoft Macintosh PowerPoint</Application>
  <PresentationFormat>On-screen Show (4:3)</PresentationFormat>
  <Paragraphs>904</Paragraphs>
  <Slides>163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5" baseType="lpstr">
      <vt:lpstr>Calibri</vt:lpstr>
      <vt:lpstr>Calibri Light</vt:lpstr>
      <vt:lpstr>CMSS8</vt:lpstr>
      <vt:lpstr>CMSSBX10</vt:lpstr>
      <vt:lpstr>Courier</vt:lpstr>
      <vt:lpstr>Courier New</vt:lpstr>
      <vt:lpstr>Lucida Grande</vt:lpstr>
      <vt:lpstr>Montserrat</vt:lpstr>
      <vt:lpstr>PT Sans</vt:lpstr>
      <vt:lpstr>Wingdings</vt:lpstr>
      <vt:lpstr>Arial</vt:lpstr>
      <vt:lpstr>Тема Office</vt:lpstr>
      <vt:lpstr>Practical Firmware Reversing and Exploit Development for AVR-based Embedded Devices </vt:lpstr>
      <vt:lpstr>Agenda</vt:lpstr>
      <vt:lpstr>Disclaimer: 1) Training is VERY fast-paced 2) Training is highly-practical 3) You may encounter information overflow 4) Our English is far from perfect </vt:lpstr>
      <vt:lpstr>Part 1: What is AVR?</vt:lpstr>
      <vt:lpstr>AVR</vt:lpstr>
      <vt:lpstr>AVR is almost everywhere </vt:lpstr>
      <vt:lpstr>AVR inside industrial gateway</vt:lpstr>
      <vt:lpstr>Synapse IoT module with Atmega128RFA1 inside </vt:lpstr>
      <vt:lpstr>Philips Hue Bulb</vt:lpstr>
      <vt:lpstr>AVR inside home automation dimmer </vt:lpstr>
      <vt:lpstr>Harvard Architecture</vt:lpstr>
      <vt:lpstr>Harvard Architecture</vt:lpstr>
      <vt:lpstr>Modified Harvard architecture… </vt:lpstr>
      <vt:lpstr>Introduction example: We’re still able to exploit!</vt:lpstr>
      <vt:lpstr>AVR “features”</vt:lpstr>
      <vt:lpstr>AVR-8</vt:lpstr>
      <vt:lpstr>Higher Integration</vt:lpstr>
      <vt:lpstr>AVRs are very different</vt:lpstr>
      <vt:lpstr>AVRs are very different</vt:lpstr>
      <vt:lpstr>AVRs are very different</vt:lpstr>
      <vt:lpstr>Why Atmega128?</vt:lpstr>
      <vt:lpstr>PowerPoint Presentation</vt:lpstr>
      <vt:lpstr>PowerPoint Presentation</vt:lpstr>
      <vt:lpstr>Ok, ok, let’s simplify a bit </vt:lpstr>
      <vt:lpstr>Note: code is separated from data</vt:lpstr>
      <vt:lpstr>Memory map</vt:lpstr>
      <vt:lpstr>Memory: registers </vt:lpstr>
      <vt:lpstr>Memory: special registers</vt:lpstr>
      <vt:lpstr>Memory addressing</vt:lpstr>
      <vt:lpstr>Memory addressing directions</vt:lpstr>
      <vt:lpstr>Datasheets are your best friends!</vt:lpstr>
      <vt:lpstr>PowerPoint Presentation</vt:lpstr>
      <vt:lpstr>Interrupts</vt:lpstr>
      <vt:lpstr>AVR assembly</vt:lpstr>
      <vt:lpstr>Instruction types</vt:lpstr>
      <vt:lpstr>Instruction mnemonics</vt:lpstr>
      <vt:lpstr>A bit more about architecture</vt:lpstr>
      <vt:lpstr>Fuses and Lock Bits</vt:lpstr>
      <vt:lpstr>AVR bootloader – what is it?</vt:lpstr>
      <vt:lpstr>AVR bootloaders</vt:lpstr>
      <vt:lpstr>Watchdog</vt:lpstr>
      <vt:lpstr>Development for AVR</vt:lpstr>
      <vt:lpstr>Atmel studio</vt:lpstr>
      <vt:lpstr>AVR-GCC</vt:lpstr>
      <vt:lpstr>Other tools</vt:lpstr>
      <vt:lpstr>Debugging AVR</vt:lpstr>
      <vt:lpstr>JTAG</vt:lpstr>
      <vt:lpstr>JTAG for AVRs</vt:lpstr>
      <vt:lpstr>Avarice</vt:lpstr>
      <vt:lpstr>AVR-GDB</vt:lpstr>
      <vt:lpstr>Simulators</vt:lpstr>
      <vt:lpstr>Training kit content</vt:lpstr>
      <vt:lpstr>VM access:</vt:lpstr>
      <vt:lpstr>PowerPoint Presentation</vt:lpstr>
      <vt:lpstr>PowerPoint Presentation</vt:lpstr>
      <vt:lpstr>PowerPoint Presentation</vt:lpstr>
      <vt:lpstr>Part 2: Pre-exploitation</vt:lpstr>
      <vt:lpstr>You have a device. First steps?</vt:lpstr>
      <vt:lpstr>Let’s start with a REAL example</vt:lpstr>
      <vt:lpstr>What we want?</vt:lpstr>
      <vt:lpstr>Determine target platform</vt:lpstr>
      <vt:lpstr>Digikey/Octopart/Google…</vt:lpstr>
      <vt:lpstr>Search for I/O(s)</vt:lpstr>
      <vt:lpstr>Search for I/O(s): tools</vt:lpstr>
      <vt:lpstr>Search for debug interface(s)</vt:lpstr>
      <vt:lpstr>Search for debug interface(s): tools</vt:lpstr>
      <vt:lpstr>JTAGEnum against Atmega128 demoboard</vt:lpstr>
      <vt:lpstr>Search for debug &amp; I/O: real device</vt:lpstr>
      <vt:lpstr>Acquire the firmware</vt:lpstr>
      <vt:lpstr>Acquiring the firmware: sniff it!</vt:lpstr>
      <vt:lpstr>Acquiring the firmware: JTAG or ISP</vt:lpstr>
      <vt:lpstr>Acquiring the firmware: lock bits</vt:lpstr>
      <vt:lpstr>PowerPoint Presentation</vt:lpstr>
      <vt:lpstr>Firmware reversing: formats</vt:lpstr>
      <vt:lpstr>AVR RE</vt:lpstr>
      <vt:lpstr>Reverse engineering AVR binaries</vt:lpstr>
      <vt:lpstr>IDA PRO: AVR specifics</vt:lpstr>
      <vt:lpstr>Radare2</vt:lpstr>
      <vt:lpstr>Radare2: Tools</vt:lpstr>
      <vt:lpstr>Radare2: Usage</vt:lpstr>
      <vt:lpstr>Radare2: Basic commands</vt:lpstr>
      <vt:lpstr>Radare2: Disassembling</vt:lpstr>
      <vt:lpstr>Radare2: Options</vt:lpstr>
      <vt:lpstr>Radare2: Interfaces</vt:lpstr>
      <vt:lpstr>Best combinations for AVR RE</vt:lpstr>
      <vt:lpstr>PowerPoint Presentation</vt:lpstr>
      <vt:lpstr>Now we will scrutinize every line of disassembled code. Boring, but is required for further understanding</vt:lpstr>
      <vt:lpstr>Interrupts vector &amp;&amp; init section</vt:lpstr>
      <vt:lpstr>Memory manipulation: stack push</vt:lpstr>
      <vt:lpstr>Memory manipulation: stack pop</vt:lpstr>
      <vt:lpstr>Unconditional jump/call</vt:lpstr>
      <vt:lpstr>Harvard architecture? But PC goes to DATA memory</vt:lpstr>
      <vt:lpstr>Arithmetic instructions</vt:lpstr>
      <vt:lpstr>Memory manipulation: immediate values</vt:lpstr>
      <vt:lpstr>Memory manipulation: ports</vt:lpstr>
      <vt:lpstr>Datasheets are your best friends! (2)</vt:lpstr>
      <vt:lpstr>So, what’s going on here?</vt:lpstr>
      <vt:lpstr>Going further</vt:lpstr>
      <vt:lpstr>Memory manipulation: lds/sts</vt:lpstr>
      <vt:lpstr>Datasheets are your best friends! (3)</vt:lpstr>
      <vt:lpstr>What is it all about and why sts and not out?</vt:lpstr>
      <vt:lpstr>Why 0x0067?</vt:lpstr>
      <vt:lpstr>More arithmetic instructions</vt:lpstr>
      <vt:lpstr>Functions &amp;&amp; Calling conventions</vt:lpstr>
      <vt:lpstr> _delay_ms(1000);</vt:lpstr>
      <vt:lpstr>Conditional jump</vt:lpstr>
      <vt:lpstr>Why -4?</vt:lpstr>
      <vt:lpstr>Special</vt:lpstr>
      <vt:lpstr>void send_byte(uint8_t byte)</vt:lpstr>
      <vt:lpstr>Conditional “skip”</vt:lpstr>
      <vt:lpstr>More things to know</vt:lpstr>
      <vt:lpstr>Comparison</vt:lpstr>
      <vt:lpstr>SREG – 8-bit status register</vt:lpstr>
      <vt:lpstr>SREG manipulations</vt:lpstr>
      <vt:lpstr>More memory manipulation</vt:lpstr>
      <vt:lpstr>Memory manipulation: flash</vt:lpstr>
      <vt:lpstr>Bit manipulation instructions</vt:lpstr>
      <vt:lpstr>PowerPoint Presentation</vt:lpstr>
      <vt:lpstr>Reversing: function szignatures</vt:lpstr>
      <vt:lpstr>Working with zignatures</vt:lpstr>
      <vt:lpstr>Embedded code priorities</vt:lpstr>
      <vt:lpstr>Fuzzing specifics</vt:lpstr>
      <vt:lpstr>Fuzzing: ways to detect crash</vt:lpstr>
      <vt:lpstr>Sometimes Arduino is enough to detect </vt:lpstr>
      <vt:lpstr>Let’s proof it.</vt:lpstr>
      <vt:lpstr>Part 3: Exploitation</vt:lpstr>
      <vt:lpstr>Quick intro to ROP-chains</vt:lpstr>
      <vt:lpstr>Notice: Arduino</vt:lpstr>
      <vt:lpstr>PowerPoint Presentation</vt:lpstr>
      <vt:lpstr>PowerPoint Presentation</vt:lpstr>
      <vt:lpstr>Example 3.1  Abusing functionality: ret to function</vt:lpstr>
      <vt:lpstr>Internal-SRAM only memory map</vt:lpstr>
      <vt:lpstr>How to connect data(string/binary) to code?</vt:lpstr>
      <vt:lpstr>ABI, Types and frame layouts (GCC)</vt:lpstr>
      <vt:lpstr>Calling convention: arguments</vt:lpstr>
      <vt:lpstr>Calling conventions: returns</vt:lpstr>
      <vt:lpstr>Example</vt:lpstr>
      <vt:lpstr>Example 3.2  Abusing functionality: simple ROP</vt:lpstr>
      <vt:lpstr>ROP gadget sources</vt:lpstr>
      <vt:lpstr>ROP chain size</vt:lpstr>
      <vt:lpstr>Memory maps – external SRAM/separated stack</vt:lpstr>
      <vt:lpstr>Memory maps – external SRAM/mixed stack</vt:lpstr>
      <vt:lpstr>Detecting “standard” functions</vt:lpstr>
      <vt:lpstr>Example 3.3  More complex ROP</vt:lpstr>
      <vt:lpstr>Exercise 3.1  ret 2 function Build exploit that starts with ABC but calls switchgreen() function</vt:lpstr>
      <vt:lpstr>Exercise 3.3  Print something else 3.3.1 Build exploit that prints “a few seconds…” 3.3.2 (homework) Build exploit that prints “blink a few seconds…”</vt:lpstr>
      <vt:lpstr>It is possible to construct ROP with a debugger…  …But if you don’t have one, how could you  determine the overflow point?</vt:lpstr>
      <vt:lpstr>Arduino blink  (ROP without debugger)</vt:lpstr>
      <vt:lpstr>Arduino blink  (ROP without debugger) Modify ROP chain to generate another blinking pattern</vt:lpstr>
      <vt:lpstr>Part 4: Post-exploitation &amp;&amp; Tricks</vt:lpstr>
      <vt:lpstr>What do we want? (again)</vt:lpstr>
      <vt:lpstr>Evade the watchdog</vt:lpstr>
      <vt:lpstr>Fun and scary things to do with memory…</vt:lpstr>
      <vt:lpstr>Reading EEPROM/Flash</vt:lpstr>
      <vt:lpstr>Writing flash</vt:lpstr>
      <vt:lpstr>“Infinite-ROP” trick*</vt:lpstr>
      <vt:lpstr>Mitigations</vt:lpstr>
      <vt:lpstr>Mitigations (software)</vt:lpstr>
      <vt:lpstr>Mitigations (hardware)</vt:lpstr>
      <vt:lpstr>Conclusions</vt:lpstr>
      <vt:lpstr>Books/links</vt:lpstr>
      <vt:lpstr>Radare2. Links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Firmware Reversing and Exploit Development for AVR-based Embedded Devices</dc:title>
  <dc:creator>darkk3y@hotmail.com</dc:creator>
  <cp:lastModifiedBy>Boris Ryutin</cp:lastModifiedBy>
  <cp:revision>702</cp:revision>
  <cp:lastPrinted>2016-01-16T00:37:52Z</cp:lastPrinted>
  <dcterms:created xsi:type="dcterms:W3CDTF">2015-10-14T16:31:07Z</dcterms:created>
  <dcterms:modified xsi:type="dcterms:W3CDTF">2016-09-09T08:57:04Z</dcterms:modified>
</cp:coreProperties>
</file>